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61"/>
  </p:notesMasterIdLst>
  <p:sldIdLst>
    <p:sldId id="256" r:id="rId2"/>
    <p:sldId id="340" r:id="rId3"/>
    <p:sldId id="338" r:id="rId4"/>
    <p:sldId id="257" r:id="rId5"/>
    <p:sldId id="258" r:id="rId6"/>
    <p:sldId id="259" r:id="rId7"/>
    <p:sldId id="260" r:id="rId8"/>
    <p:sldId id="261" r:id="rId9"/>
    <p:sldId id="262" r:id="rId10"/>
    <p:sldId id="263" r:id="rId11"/>
    <p:sldId id="264" r:id="rId12"/>
    <p:sldId id="265" r:id="rId13"/>
    <p:sldId id="266" r:id="rId14"/>
    <p:sldId id="267" r:id="rId15"/>
    <p:sldId id="272" r:id="rId16"/>
    <p:sldId id="273" r:id="rId17"/>
    <p:sldId id="319" r:id="rId18"/>
    <p:sldId id="320" r:id="rId19"/>
    <p:sldId id="337" r:id="rId20"/>
    <p:sldId id="274" r:id="rId21"/>
    <p:sldId id="341" r:id="rId22"/>
    <p:sldId id="275" r:id="rId23"/>
    <p:sldId id="276" r:id="rId24"/>
    <p:sldId id="300" r:id="rId25"/>
    <p:sldId id="327" r:id="rId26"/>
    <p:sldId id="328" r:id="rId27"/>
    <p:sldId id="277" r:id="rId28"/>
    <p:sldId id="281" r:id="rId29"/>
    <p:sldId id="302" r:id="rId30"/>
    <p:sldId id="282" r:id="rId31"/>
    <p:sldId id="330" r:id="rId32"/>
    <p:sldId id="331" r:id="rId33"/>
    <p:sldId id="280" r:id="rId34"/>
    <p:sldId id="335" r:id="rId35"/>
    <p:sldId id="336" r:id="rId36"/>
    <p:sldId id="283" r:id="rId37"/>
    <p:sldId id="314" r:id="rId38"/>
    <p:sldId id="315" r:id="rId39"/>
    <p:sldId id="316" r:id="rId40"/>
    <p:sldId id="285" r:id="rId41"/>
    <p:sldId id="286" r:id="rId42"/>
    <p:sldId id="287" r:id="rId43"/>
    <p:sldId id="288" r:id="rId44"/>
    <p:sldId id="290" r:id="rId45"/>
    <p:sldId id="289" r:id="rId46"/>
    <p:sldId id="313" r:id="rId47"/>
    <p:sldId id="339" r:id="rId48"/>
    <p:sldId id="343" r:id="rId49"/>
    <p:sldId id="291" r:id="rId50"/>
    <p:sldId id="293" r:id="rId51"/>
    <p:sldId id="342" r:id="rId52"/>
    <p:sldId id="294" r:id="rId53"/>
    <p:sldId id="295" r:id="rId54"/>
    <p:sldId id="326" r:id="rId55"/>
    <p:sldId id="329" r:id="rId56"/>
    <p:sldId id="344" r:id="rId57"/>
    <p:sldId id="345" r:id="rId58"/>
    <p:sldId id="346" r:id="rId59"/>
    <p:sldId id="347" r:id="rId60"/>
  </p:sldIdLst>
  <p:sldSz cx="9144000" cy="6858000" type="screen4x3"/>
  <p:notesSz cx="6858000" cy="9144000"/>
  <p:custShowLst>
    <p:custShow name="Short" id="0">
      <p:sldLst>
        <p:sld r:id="rId2"/>
        <p:sld r:id="rId5"/>
        <p:sld r:id="rId6"/>
        <p:sld r:id="rId16"/>
        <p:sld r:id="rId17"/>
        <p:sld r:id="rId18"/>
        <p:sld r:id="rId19"/>
        <p:sld r:id="rId28"/>
        <p:sld r:id="rId29"/>
        <p:sld r:id="rId30"/>
        <p:sld r:id="rId31"/>
        <p:sld r:id="rId34"/>
        <p:sld r:id="rId37"/>
        <p:sld r:id="rId38"/>
        <p:sld r:id="rId39"/>
        <p:sld r:id="rId40"/>
        <p:sld r:id="rId41"/>
        <p:sld r:id="rId43"/>
        <p:sld r:id="rId44"/>
        <p:sld r:id="rId51"/>
        <p:sld r:id="rId53"/>
        <p:sld r:id="rId54"/>
      </p:sldLst>
    </p:custShow>
  </p:custShowLst>
  <p:defaultTextStyle>
    <a:defPPr>
      <a:defRPr lang="en-US"/>
    </a:defPPr>
    <a:lvl1pPr algn="l" rtl="0" fontAlgn="base">
      <a:spcBef>
        <a:spcPct val="0"/>
      </a:spcBef>
      <a:spcAft>
        <a:spcPct val="0"/>
      </a:spcAft>
      <a:defRPr b="1" kern="1200">
        <a:solidFill>
          <a:schemeClr val="tx1"/>
        </a:solidFill>
        <a:latin typeface="Segoe Semibold" pitchFamily="34" charset="0"/>
        <a:ea typeface="+mn-ea"/>
        <a:cs typeface="+mn-cs"/>
      </a:defRPr>
    </a:lvl1pPr>
    <a:lvl2pPr marL="457200" algn="l" rtl="0" fontAlgn="base">
      <a:spcBef>
        <a:spcPct val="0"/>
      </a:spcBef>
      <a:spcAft>
        <a:spcPct val="0"/>
      </a:spcAft>
      <a:defRPr b="1" kern="1200">
        <a:solidFill>
          <a:schemeClr val="tx1"/>
        </a:solidFill>
        <a:latin typeface="Segoe Semibold" pitchFamily="34" charset="0"/>
        <a:ea typeface="+mn-ea"/>
        <a:cs typeface="+mn-cs"/>
      </a:defRPr>
    </a:lvl2pPr>
    <a:lvl3pPr marL="914400" algn="l" rtl="0" fontAlgn="base">
      <a:spcBef>
        <a:spcPct val="0"/>
      </a:spcBef>
      <a:spcAft>
        <a:spcPct val="0"/>
      </a:spcAft>
      <a:defRPr b="1" kern="1200">
        <a:solidFill>
          <a:schemeClr val="tx1"/>
        </a:solidFill>
        <a:latin typeface="Segoe Semibold" pitchFamily="34" charset="0"/>
        <a:ea typeface="+mn-ea"/>
        <a:cs typeface="+mn-cs"/>
      </a:defRPr>
    </a:lvl3pPr>
    <a:lvl4pPr marL="1371600" algn="l" rtl="0" fontAlgn="base">
      <a:spcBef>
        <a:spcPct val="0"/>
      </a:spcBef>
      <a:spcAft>
        <a:spcPct val="0"/>
      </a:spcAft>
      <a:defRPr b="1" kern="1200">
        <a:solidFill>
          <a:schemeClr val="tx1"/>
        </a:solidFill>
        <a:latin typeface="Segoe Semibold" pitchFamily="34" charset="0"/>
        <a:ea typeface="+mn-ea"/>
        <a:cs typeface="+mn-cs"/>
      </a:defRPr>
    </a:lvl4pPr>
    <a:lvl5pPr marL="1828800" algn="l" rtl="0" fontAlgn="base">
      <a:spcBef>
        <a:spcPct val="0"/>
      </a:spcBef>
      <a:spcAft>
        <a:spcPct val="0"/>
      </a:spcAft>
      <a:defRPr b="1" kern="1200">
        <a:solidFill>
          <a:schemeClr val="tx1"/>
        </a:solidFill>
        <a:latin typeface="Segoe Semibold" pitchFamily="34" charset="0"/>
        <a:ea typeface="+mn-ea"/>
        <a:cs typeface="+mn-cs"/>
      </a:defRPr>
    </a:lvl5pPr>
    <a:lvl6pPr marL="2286000" algn="l" defTabSz="914400" rtl="0" eaLnBrk="1" latinLnBrk="0" hangingPunct="1">
      <a:defRPr b="1" kern="1200">
        <a:solidFill>
          <a:schemeClr val="tx1"/>
        </a:solidFill>
        <a:latin typeface="Segoe Semibold" pitchFamily="34" charset="0"/>
        <a:ea typeface="+mn-ea"/>
        <a:cs typeface="+mn-cs"/>
      </a:defRPr>
    </a:lvl6pPr>
    <a:lvl7pPr marL="2743200" algn="l" defTabSz="914400" rtl="0" eaLnBrk="1" latinLnBrk="0" hangingPunct="1">
      <a:defRPr b="1" kern="1200">
        <a:solidFill>
          <a:schemeClr val="tx1"/>
        </a:solidFill>
        <a:latin typeface="Segoe Semibold" pitchFamily="34" charset="0"/>
        <a:ea typeface="+mn-ea"/>
        <a:cs typeface="+mn-cs"/>
      </a:defRPr>
    </a:lvl7pPr>
    <a:lvl8pPr marL="3200400" algn="l" defTabSz="914400" rtl="0" eaLnBrk="1" latinLnBrk="0" hangingPunct="1">
      <a:defRPr b="1" kern="1200">
        <a:solidFill>
          <a:schemeClr val="tx1"/>
        </a:solidFill>
        <a:latin typeface="Segoe Semibold" pitchFamily="34" charset="0"/>
        <a:ea typeface="+mn-ea"/>
        <a:cs typeface="+mn-cs"/>
      </a:defRPr>
    </a:lvl8pPr>
    <a:lvl9pPr marL="3657600" algn="l" defTabSz="914400" rtl="0" eaLnBrk="1" latinLnBrk="0" hangingPunct="1">
      <a:defRPr b="1" kern="1200">
        <a:solidFill>
          <a:schemeClr val="tx1"/>
        </a:solidFill>
        <a:latin typeface="Segoe Semibold"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00"/>
    <a:srgbClr val="6699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722" autoAdjust="0"/>
    <p:restoredTop sz="94634" autoAdjust="0"/>
  </p:normalViewPr>
  <p:slideViewPr>
    <p:cSldViewPr>
      <p:cViewPr varScale="1">
        <p:scale>
          <a:sx n="105" d="100"/>
          <a:sy n="105" d="100"/>
        </p:scale>
        <p:origin x="-384" y="-90"/>
      </p:cViewPr>
      <p:guideLst>
        <p:guide orient="horz" pos="2160"/>
        <p:guide pos="2880"/>
      </p:guideLst>
    </p:cSldViewPr>
  </p:slideViewPr>
  <p:outlineViewPr>
    <p:cViewPr>
      <p:scale>
        <a:sx n="33" d="100"/>
        <a:sy n="33" d="100"/>
      </p:scale>
      <p:origin x="0" y="4584"/>
    </p:cViewPr>
  </p:outlineViewPr>
  <p:notesTextViewPr>
    <p:cViewPr>
      <p:scale>
        <a:sx n="100" d="100"/>
        <a:sy n="100" d="100"/>
      </p:scale>
      <p:origin x="0" y="0"/>
    </p:cViewPr>
  </p:notesTextViewPr>
  <p:sorterViewPr>
    <p:cViewPr>
      <p:scale>
        <a:sx n="100" d="100"/>
        <a:sy n="100" d="100"/>
      </p:scale>
      <p:origin x="0" y="7926"/>
    </p:cViewPr>
  </p:sorterViewPr>
  <p:notesViewPr>
    <p:cSldViewPr>
      <p:cViewPr varScale="1">
        <p:scale>
          <a:sx n="83" d="100"/>
          <a:sy n="83" d="100"/>
        </p:scale>
        <p:origin x="-234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smtClean="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smtClean="0">
                <a:latin typeface="Arial" charset="0"/>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smtClean="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smtClean="0">
                <a:latin typeface="Arial" charset="0"/>
              </a:defRPr>
            </a:lvl1pPr>
          </a:lstStyle>
          <a:p>
            <a:pPr>
              <a:defRPr/>
            </a:pPr>
            <a:fld id="{FEBB097F-3ADA-40B5-899D-5F99E8542FC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crumforteamsystem.com/processguidance/Process/TheSprint/sprintRules.html"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Rot="1" noChangeAspect="1" noChangeArrowheads="1" noTextEdit="1"/>
          </p:cNvSpPr>
          <p:nvPr>
            <p:ph type="sldImg"/>
          </p:nvPr>
        </p:nvSpPr>
        <p:spPr>
          <a:ln/>
        </p:spPr>
      </p:sp>
      <p:sp>
        <p:nvSpPr>
          <p:cNvPr id="549891"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Grp="1" noRot="1" noChangeAspect="1" noChangeArrowheads="1" noTextEdit="1"/>
          </p:cNvSpPr>
          <p:nvPr>
            <p:ph type="sldImg"/>
          </p:nvPr>
        </p:nvSpPr>
        <p:spPr>
          <a:ln/>
        </p:spPr>
      </p:sp>
      <p:sp>
        <p:nvSpPr>
          <p:cNvPr id="562179"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p:cNvSpPr>
            <a:spLocks noGrp="1" noRot="1" noChangeAspect="1" noChangeArrowheads="1" noTextEdit="1"/>
          </p:cNvSpPr>
          <p:nvPr>
            <p:ph type="sldImg"/>
          </p:nvPr>
        </p:nvSpPr>
        <p:spPr>
          <a:ln/>
        </p:spPr>
      </p:sp>
      <p:sp>
        <p:nvSpPr>
          <p:cNvPr id="564227"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Rot="1" noChangeAspect="1" noChangeArrowheads="1" noTextEdit="1"/>
          </p:cNvSpPr>
          <p:nvPr>
            <p:ph type="sldImg"/>
          </p:nvPr>
        </p:nvSpPr>
        <p:spPr>
          <a:ln/>
        </p:spPr>
      </p:sp>
      <p:sp>
        <p:nvSpPr>
          <p:cNvPr id="566275"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Rot="1" noChangeAspect="1" noChangeArrowheads="1" noTextEdit="1"/>
          </p:cNvSpPr>
          <p:nvPr>
            <p:ph type="sldImg"/>
          </p:nvPr>
        </p:nvSpPr>
        <p:spPr>
          <a:ln/>
        </p:spPr>
      </p:sp>
      <p:sp>
        <p:nvSpPr>
          <p:cNvPr id="568323"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spect="1" noChangeArrowheads="1" noTextEdit="1"/>
          </p:cNvSpPr>
          <p:nvPr>
            <p:ph type="sldImg"/>
          </p:nvPr>
        </p:nvSpPr>
        <p:spPr>
          <a:ln/>
        </p:spPr>
      </p:sp>
      <p:sp>
        <p:nvSpPr>
          <p:cNvPr id="570371"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spect="1" noChangeArrowheads="1" noTextEdit="1"/>
          </p:cNvSpPr>
          <p:nvPr>
            <p:ph type="sldImg"/>
          </p:nvPr>
        </p:nvSpPr>
        <p:spPr>
          <a:ln/>
        </p:spPr>
      </p:sp>
      <p:sp>
        <p:nvSpPr>
          <p:cNvPr id="570371"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Put the data in the server and access it through whichever</a:t>
            </a:r>
            <a:r>
              <a:rPr lang="en-GB" baseline="0" dirty="0" smtClean="0"/>
              <a:t> application suits you best</a:t>
            </a:r>
            <a:endParaRPr lang="en-GB" dirty="0"/>
          </a:p>
        </p:txBody>
      </p:sp>
      <p:sp>
        <p:nvSpPr>
          <p:cNvPr id="4" name="Slide Number Placeholder 3"/>
          <p:cNvSpPr>
            <a:spLocks noGrp="1"/>
          </p:cNvSpPr>
          <p:nvPr>
            <p:ph type="sldNum" sz="quarter" idx="10"/>
          </p:nvPr>
        </p:nvSpPr>
        <p:spPr/>
        <p:txBody>
          <a:bodyPr/>
          <a:lstStyle/>
          <a:p>
            <a:pPr>
              <a:defRPr/>
            </a:pPr>
            <a:fld id="{FEBB097F-3ADA-40B5-899D-5F99E8542FCD}"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spect="1" noChangeArrowheads="1" noTextEdit="1"/>
          </p:cNvSpPr>
          <p:nvPr>
            <p:ph type="sldImg"/>
          </p:nvPr>
        </p:nvSpPr>
        <p:spPr>
          <a:ln/>
        </p:spPr>
      </p:sp>
      <p:sp>
        <p:nvSpPr>
          <p:cNvPr id="570371"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Rot="1" noChangeAspect="1" noChangeArrowheads="1" noTextEdit="1"/>
          </p:cNvSpPr>
          <p:nvPr>
            <p:ph type="sldImg"/>
          </p:nvPr>
        </p:nvSpPr>
        <p:spPr>
          <a:ln/>
        </p:spPr>
      </p:sp>
      <p:sp>
        <p:nvSpPr>
          <p:cNvPr id="571395"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p:cNvSpPr>
            <a:spLocks noGrp="1" noRot="1" noChangeAspect="1" noChangeArrowheads="1" noTextEdit="1"/>
          </p:cNvSpPr>
          <p:nvPr>
            <p:ph type="sldImg"/>
          </p:nvPr>
        </p:nvSpPr>
        <p:spPr>
          <a:ln/>
        </p:spPr>
      </p:sp>
      <p:sp>
        <p:nvSpPr>
          <p:cNvPr id="572419"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pPr>
              <a:defRPr/>
            </a:pPr>
            <a:r>
              <a:rPr lang="en-US" altLang="ja-JP"/>
              <a:t>© 2006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a:p>
        </p:txBody>
      </p:sp>
      <p:sp>
        <p:nvSpPr>
          <p:cNvPr id="7" name="Rectangle 7"/>
          <p:cNvSpPr>
            <a:spLocks noGrp="1" noChangeArrowheads="1"/>
          </p:cNvSpPr>
          <p:nvPr>
            <p:ph type="sldNum" sz="quarter" idx="5"/>
          </p:nvPr>
        </p:nvSpPr>
        <p:spPr/>
        <p:txBody>
          <a:bodyPr/>
          <a:lstStyle/>
          <a:p>
            <a:pPr>
              <a:defRPr/>
            </a:pPr>
            <a:fld id="{4DF42E42-E32B-4FBB-AF32-E23D207BE430}" type="slidenum">
              <a:rPr lang="en-US"/>
              <a:pPr>
                <a:defRPr/>
              </a:pPr>
              <a:t>3</a:t>
            </a:fld>
            <a:endParaRPr lang="en-US"/>
          </a:p>
        </p:txBody>
      </p:sp>
      <p:sp>
        <p:nvSpPr>
          <p:cNvPr id="68612" name="Rectangle 2"/>
          <p:cNvSpPr>
            <a:spLocks noGrp="1" noRot="1" noChangeAspect="1" noChangeArrowheads="1" noTextEdit="1"/>
          </p:cNvSpPr>
          <p:nvPr>
            <p:ph type="sldImg"/>
          </p:nvPr>
        </p:nvSpPr>
        <p:spPr>
          <a:ln/>
        </p:spPr>
      </p:sp>
      <p:sp>
        <p:nvSpPr>
          <p:cNvPr id="68613" name="Rectangle 3"/>
          <p:cNvSpPr>
            <a:spLocks noGrp="1" noChangeArrowheads="1"/>
          </p:cNvSpPr>
          <p:nvPr>
            <p:ph type="body" idx="1"/>
          </p:nvPr>
        </p:nvSpPr>
        <p:spPr>
          <a:noFill/>
          <a:ln/>
        </p:spPr>
        <p:txBody>
          <a:bodyPr/>
          <a:lstStyle/>
          <a:p>
            <a:pPr>
              <a:buFontTx/>
              <a:buChar char="•"/>
            </a:pPr>
            <a:endParaRPr lang="en-US" smtClean="0">
              <a:latin typeface="Segoe Semibo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FEBB097F-3ADA-40B5-899D-5F99E8542FCD}" type="slidenum">
              <a:rPr lang="en-US" smtClean="0"/>
              <a:pPr>
                <a:defRPr/>
              </a:pPr>
              <a:t>37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FEBB097F-3ADA-40B5-899D-5F99E8542FCD}" type="slidenum">
              <a:rPr lang="en-US" smtClean="0"/>
              <a:pPr>
                <a:defRPr/>
              </a:pPr>
              <a:t>38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FEBB097F-3ADA-40B5-899D-5F99E8542FCD}" type="slidenum">
              <a:rPr lang="en-US" smtClean="0"/>
              <a:pPr>
                <a:defRPr/>
              </a:pPr>
              <a:t>39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Date Placeholder 3"/>
          <p:cNvSpPr>
            <a:spLocks noGrp="1"/>
          </p:cNvSpPr>
          <p:nvPr>
            <p:ph type="dt" idx="10"/>
          </p:nvPr>
        </p:nvSpPr>
        <p:spPr/>
        <p:txBody>
          <a:bodyPr/>
          <a:lstStyle/>
          <a:p>
            <a:fld id="{7E5B0C6B-5282-47E8-A734-62556E344B15}" type="datetime8">
              <a:rPr lang="en-US" smtClean="0"/>
              <a:pPr/>
              <a:t>6/4/2008 2:12 PM</a:t>
            </a:fld>
            <a:endParaRPr lang="en-US" dirty="0"/>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p>
          <a:p>
            <a:r>
              <a:rPr lang="en-US" smtClean="0"/>
              <a:t>MICROSOFT MAKES NO WARRANTIES, EXPRESS, IMPLIED OR STATUTORY, AS TO THE INFORMATION IN THIS PRESENTATION.</a:t>
            </a:r>
            <a:endParaRPr lang="en-US" sz="800" dirty="0">
              <a:latin typeface="Segoe" pitchFamily="34" charset="0"/>
            </a:endParaRPr>
          </a:p>
        </p:txBody>
      </p:sp>
      <p:sp>
        <p:nvSpPr>
          <p:cNvPr id="6" name="Slide Number Placeholder 5"/>
          <p:cNvSpPr>
            <a:spLocks noGrp="1"/>
          </p:cNvSpPr>
          <p:nvPr>
            <p:ph type="sldNum" sz="quarter" idx="12"/>
          </p:nvPr>
        </p:nvSpPr>
        <p:spPr/>
        <p:txBody>
          <a:bodyPr/>
          <a:lstStyle/>
          <a:p>
            <a:fld id="{04BC8772-5364-4FD8-AA2E-0CABAC5C78FE}" type="slidenum">
              <a:rPr lang="en-US" smtClean="0"/>
              <a:pPr/>
              <a:t>41</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Grp="1" noRot="1" noChangeAspect="1" noChangeArrowheads="1" noTextEdit="1"/>
          </p:cNvSpPr>
          <p:nvPr>
            <p:ph type="sldImg"/>
          </p:nvPr>
        </p:nvSpPr>
        <p:spPr>
          <a:ln/>
        </p:spPr>
      </p:sp>
      <p:sp>
        <p:nvSpPr>
          <p:cNvPr id="574467"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BEC234BC-FC2E-4C7F-90BD-3C5B9903C245}" type="slidenum">
              <a:rPr lang="en-US" smtClean="0"/>
              <a:pPr/>
              <a:t>43</a:t>
            </a:fld>
            <a:endParaRPr lang="en-US" smtClean="0"/>
          </a:p>
        </p:txBody>
      </p:sp>
      <p:sp>
        <p:nvSpPr>
          <p:cNvPr id="44035" name="Rectangle 2"/>
          <p:cNvSpPr>
            <a:spLocks noGrp="1" noRot="1" noChangeAspect="1" noChangeArrowheads="1" noTextEdit="1"/>
          </p:cNvSpPr>
          <p:nvPr>
            <p:ph type="sldImg"/>
          </p:nvPr>
        </p:nvSpPr>
        <p:spPr>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363EA31-81BF-4C6E-8674-CBBB2B8831C8}" type="slidenum">
              <a:rPr lang="en-US" smtClean="0"/>
              <a:pPr/>
              <a:t>44</a:t>
            </a:fld>
            <a:endParaRPr lang="en-US" smtClean="0"/>
          </a:p>
        </p:txBody>
      </p:sp>
      <p:sp>
        <p:nvSpPr>
          <p:cNvPr id="46083" name="Rectangle 2"/>
          <p:cNvSpPr>
            <a:spLocks noGrp="1" noRot="1" noChangeAspect="1" noChangeArrowheads="1" noTextEdit="1"/>
          </p:cNvSpPr>
          <p:nvPr>
            <p:ph type="sldImg"/>
          </p:nvPr>
        </p:nvSpPr>
        <p:spPr>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36E1DF11-2786-403A-AD96-2C2A8369D0F7}" type="slidenum">
              <a:rPr lang="en-US" smtClean="0"/>
              <a:pPr/>
              <a:t>45</a:t>
            </a:fld>
            <a:endParaRPr lang="en-US" smtClean="0"/>
          </a:p>
        </p:txBody>
      </p:sp>
      <p:sp>
        <p:nvSpPr>
          <p:cNvPr id="45059" name="Rectangle 2"/>
          <p:cNvSpPr>
            <a:spLocks noGrp="1" noRot="1" noChangeAspect="1" noChangeArrowheads="1" noTextEdit="1"/>
          </p:cNvSpPr>
          <p:nvPr>
            <p:ph type="sldImg"/>
          </p:nvPr>
        </p:nvSpPr>
        <p:spPr>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86A01E-442E-42E0-8697-15B5833EA9FD}" type="slidenum">
              <a:rPr lang="en-GB"/>
              <a:pPr/>
              <a:t>46</a:t>
            </a:fld>
            <a:endParaRPr lang="en-GB"/>
          </a:p>
        </p:txBody>
      </p:sp>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p:txBody>
          <a:bodyPr/>
          <a:lstStyle/>
          <a:p>
            <a:r>
              <a:rPr lang="en-GB"/>
              <a:t>The Sprint Burndown chart gives the team a daily indication of their velocity and progress against the work they have committed to for the current Sprint. Even early on in a Sprint, the burndown chart gives the team a good idea of how they're progressing against their Sprint tasks and whether they will complete them by the end of the Sprint. This both keeps up the motivation to deliver on the work they have committed to and also provides a planning tool to aid decisions - see </a:t>
            </a:r>
            <a:r>
              <a:rPr lang="en-GB">
                <a:hlinkClick r:id="rId3"/>
              </a:rPr>
              <a:t>Sprint Rules</a:t>
            </a:r>
            <a:r>
              <a:rPr lang="en-GB"/>
              <a:t> for more information.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2"/>
          <p:cNvSpPr>
            <a:spLocks noGrp="1" noRot="1" noChangeAspect="1" noChangeArrowheads="1" noTextEdit="1"/>
          </p:cNvSpPr>
          <p:nvPr>
            <p:ph type="sldImg"/>
          </p:nvPr>
        </p:nvSpPr>
        <p:spPr>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0113304B-FE11-4842-8F3D-29A25BBD6DC9}" type="slidenum">
              <a:rPr lang="en-US" smtClean="0"/>
              <a:pPr/>
              <a:t>49</a:t>
            </a:fld>
            <a:endParaRPr lang="en-US" smtClean="0"/>
          </a:p>
        </p:txBody>
      </p:sp>
      <p:sp>
        <p:nvSpPr>
          <p:cNvPr id="47107" name="Rectangle 2"/>
          <p:cNvSpPr>
            <a:spLocks noGrp="1" noRot="1" noChangeAspect="1" noChangeArrowheads="1" noTextEdit="1"/>
          </p:cNvSpPr>
          <p:nvPr>
            <p:ph type="sldImg"/>
          </p:nvPr>
        </p:nvSpPr>
        <p:spPr>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3C77E3BD-4113-470D-88B0-47249B413569}" type="slidenum">
              <a:rPr lang="en-US" smtClean="0"/>
              <a:pPr/>
              <a:t>50</a:t>
            </a:fld>
            <a:endParaRPr lang="en-US" smtClean="0"/>
          </a:p>
        </p:txBody>
      </p:sp>
      <p:sp>
        <p:nvSpPr>
          <p:cNvPr id="50179" name="Rectangle 2"/>
          <p:cNvSpPr>
            <a:spLocks noGrp="1" noRot="1" noChangeAspect="1" noChangeArrowheads="1" noTextEdit="1"/>
          </p:cNvSpPr>
          <p:nvPr>
            <p:ph type="sldImg"/>
          </p:nvPr>
        </p:nvSpPr>
        <p:spPr>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Rot="1" noChangeAspect="1" noChangeArrowheads="1" noTextEdit="1"/>
          </p:cNvSpPr>
          <p:nvPr>
            <p:ph type="sldImg"/>
          </p:nvPr>
        </p:nvSpPr>
        <p:spPr>
          <a:ln/>
        </p:spPr>
      </p:sp>
      <p:sp>
        <p:nvSpPr>
          <p:cNvPr id="499715" name="Rectangle 3"/>
          <p:cNvSpPr>
            <a:spLocks noGrp="1" noChangeArrowheads="1"/>
          </p:cNvSpPr>
          <p:nvPr>
            <p:ph type="body" idx="1"/>
          </p:nvPr>
        </p:nvSpPr>
        <p:spPr>
          <a:noFill/>
          <a:ln/>
        </p:spPr>
        <p:txBody>
          <a:bodyPr/>
          <a:lstStyle/>
          <a:p>
            <a:pPr eaLnBrk="1" hangingPunct="1">
              <a:spcBef>
                <a:spcPct val="0"/>
              </a:spcBef>
            </a:pPr>
            <a:r>
              <a:rPr lang="en-US">
                <a:solidFill>
                  <a:schemeClr val="bg1"/>
                </a:solidFill>
              </a:rPr>
              <a:t>Sudden drop in velocity indicates other drain on resources</a:t>
            </a:r>
          </a:p>
          <a:p>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982D60C-EFA8-4D16-A71D-AA13D68E3496}" type="slidenum">
              <a:rPr lang="en-US" smtClean="0"/>
              <a:pPr/>
              <a:t>52</a:t>
            </a:fld>
            <a:endParaRPr lang="en-US" smtClean="0"/>
          </a:p>
        </p:txBody>
      </p:sp>
      <p:sp>
        <p:nvSpPr>
          <p:cNvPr id="51203" name="Rectangle 2"/>
          <p:cNvSpPr>
            <a:spLocks noGrp="1" noRot="1" noChangeAspect="1" noChangeArrowheads="1" noTextEdit="1"/>
          </p:cNvSpPr>
          <p:nvPr>
            <p:ph type="sldImg"/>
          </p:nvPr>
        </p:nvSpPr>
        <p:spPr>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6CE920D-F175-4AF1-8C34-51599706671D}" type="slidenum">
              <a:rPr lang="en-US" smtClean="0"/>
              <a:pPr/>
              <a:t>53</a:t>
            </a:fld>
            <a:endParaRPr lang="en-US" dirty="0" smtClean="0"/>
          </a:p>
        </p:txBody>
      </p:sp>
      <p:sp>
        <p:nvSpPr>
          <p:cNvPr id="52227" name="Rectangle 2"/>
          <p:cNvSpPr>
            <a:spLocks noGrp="1" noRot="1" noChangeAspect="1" noChangeArrowheads="1" noTextEdit="1"/>
          </p:cNvSpPr>
          <p:nvPr>
            <p:ph type="sldImg"/>
          </p:nvPr>
        </p:nvSpPr>
        <p:spPr>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Date Placeholder 3"/>
          <p:cNvSpPr>
            <a:spLocks noGrp="1"/>
          </p:cNvSpPr>
          <p:nvPr>
            <p:ph type="dt" idx="10"/>
          </p:nvPr>
        </p:nvSpPr>
        <p:spPr/>
        <p:txBody>
          <a:bodyPr/>
          <a:lstStyle/>
          <a:p>
            <a:fld id="{7E5B0C6B-5282-47E8-A734-62556E344B15}" type="datetime8">
              <a:rPr lang="en-US" smtClean="0"/>
              <a:pPr/>
              <a:t>6/4/2008 2:12 PM</a:t>
            </a:fld>
            <a:endParaRPr lang="en-US" dirty="0"/>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p>
          <a:p>
            <a:r>
              <a:rPr lang="en-US" smtClean="0"/>
              <a:t>MICROSOFT MAKES NO WARRANTIES, EXPRESS, IMPLIED OR STATUTORY, AS TO THE INFORMATION IN THIS PRESENTATION.</a:t>
            </a:r>
            <a:endParaRPr lang="en-US" sz="800" dirty="0">
              <a:latin typeface="Segoe" pitchFamily="34" charset="0"/>
            </a:endParaRPr>
          </a:p>
        </p:txBody>
      </p:sp>
      <p:sp>
        <p:nvSpPr>
          <p:cNvPr id="6" name="Slide Number Placeholder 5"/>
          <p:cNvSpPr>
            <a:spLocks noGrp="1"/>
          </p:cNvSpPr>
          <p:nvPr>
            <p:ph type="sldNum" sz="quarter" idx="12"/>
          </p:nvPr>
        </p:nvSpPr>
        <p:spPr/>
        <p:txBody>
          <a:bodyPr/>
          <a:lstStyle/>
          <a:p>
            <a:fld id="{04BC8772-5364-4FD8-AA2E-0CABAC5C78FE}" type="slidenum">
              <a:rPr lang="en-US" smtClean="0"/>
              <a:pPr/>
              <a:t>54</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4F39971-3B72-43B5-BC04-7F8DE878232A}" type="slidenum">
              <a:rPr lang="en-GB" smtClean="0"/>
              <a:pPr/>
              <a:t>56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4F39971-3B72-43B5-BC04-7F8DE878232A}" type="slidenum">
              <a:rPr lang="en-GB" smtClean="0"/>
              <a:pPr/>
              <a:t>57</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Rot="1" noChangeAspect="1" noChangeArrowheads="1" noTextEdit="1"/>
          </p:cNvSpPr>
          <p:nvPr>
            <p:ph type="sldImg"/>
          </p:nvPr>
        </p:nvSpPr>
        <p:spPr>
          <a:ln/>
        </p:spPr>
      </p:sp>
      <p:sp>
        <p:nvSpPr>
          <p:cNvPr id="551939"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Rot="1" noChangeAspect="1" noChangeArrowheads="1" noTextEdit="1"/>
          </p:cNvSpPr>
          <p:nvPr>
            <p:ph type="sldImg"/>
          </p:nvPr>
        </p:nvSpPr>
        <p:spPr>
          <a:ln/>
        </p:spPr>
      </p:sp>
      <p:sp>
        <p:nvSpPr>
          <p:cNvPr id="553987"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Rot="1" noChangeAspect="1" noChangeArrowheads="1" noTextEdit="1"/>
          </p:cNvSpPr>
          <p:nvPr>
            <p:ph type="sldImg"/>
          </p:nvPr>
        </p:nvSpPr>
        <p:spPr>
          <a:ln/>
        </p:spPr>
      </p:sp>
      <p:sp>
        <p:nvSpPr>
          <p:cNvPr id="556035"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Rot="1" noChangeAspect="1" noChangeArrowheads="1" noTextEdit="1"/>
          </p:cNvSpPr>
          <p:nvPr>
            <p:ph type="sldImg"/>
          </p:nvPr>
        </p:nvSpPr>
        <p:spPr>
          <a:ln/>
        </p:spPr>
      </p:sp>
      <p:sp>
        <p:nvSpPr>
          <p:cNvPr id="558083"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Rot="1" noChangeAspect="1" noChangeArrowheads="1" noTextEdit="1"/>
          </p:cNvSpPr>
          <p:nvPr>
            <p:ph type="sldImg"/>
          </p:nvPr>
        </p:nvSpPr>
        <p:spPr>
          <a:ln/>
        </p:spPr>
      </p:sp>
      <p:sp>
        <p:nvSpPr>
          <p:cNvPr id="559107" name="Rectangle 3"/>
          <p:cNvSpPr>
            <a:spLocks noGrp="1" noChangeArrowheads="1"/>
          </p:cNvSpPr>
          <p:nvPr>
            <p:ph type="body" idx="1"/>
          </p:nvPr>
        </p:nvSpPr>
        <p:spPr>
          <a:noFill/>
          <a:ln/>
        </p:spPr>
        <p:txBody>
          <a:bodyPr/>
          <a:lstStyle/>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Rot="1" noChangeAspect="1" noChangeArrowheads="1" noTextEdit="1"/>
          </p:cNvSpPr>
          <p:nvPr>
            <p:ph type="sldImg"/>
          </p:nvPr>
        </p:nvSpPr>
        <p:spPr>
          <a:ln/>
        </p:spPr>
      </p:sp>
      <p:sp>
        <p:nvSpPr>
          <p:cNvPr id="560131" name="Rectangle 3"/>
          <p:cNvSpPr>
            <a:spLocks noGrp="1" noChangeArrowheads="1"/>
          </p:cNvSpPr>
          <p:nvPr>
            <p:ph type="body" idx="1"/>
          </p:nvPr>
        </p:nvSpPr>
        <p:spPr>
          <a:noFill/>
          <a:ln/>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 descr="Visual Studio 2005 logo h white"/>
          <p:cNvPicPr>
            <a:picLocks noChangeAspect="1" noChangeArrowheads="1"/>
          </p:cNvPicPr>
          <p:nvPr/>
        </p:nvPicPr>
        <p:blipFill>
          <a:blip r:embed="rId3"/>
          <a:srcRect/>
          <a:stretch>
            <a:fillRect/>
          </a:stretch>
        </p:blipFill>
        <p:spPr bwMode="auto">
          <a:xfrm>
            <a:off x="6446838" y="6267450"/>
            <a:ext cx="2501900" cy="390525"/>
          </a:xfrm>
          <a:prstGeom prst="rect">
            <a:avLst/>
          </a:prstGeom>
          <a:noFill/>
          <a:ln w="9525">
            <a:noFill/>
            <a:miter lim="800000"/>
            <a:headEnd/>
            <a:tailEnd/>
          </a:ln>
        </p:spPr>
      </p:pic>
      <p:sp>
        <p:nvSpPr>
          <p:cNvPr id="57346" name="Rectangle 2"/>
          <p:cNvSpPr>
            <a:spLocks noGrp="1" noChangeArrowheads="1"/>
          </p:cNvSpPr>
          <p:nvPr>
            <p:ph type="ctrTitle"/>
          </p:nvPr>
        </p:nvSpPr>
        <p:spPr>
          <a:xfrm>
            <a:off x="685800" y="1905000"/>
            <a:ext cx="8077200" cy="1409700"/>
          </a:xfrm>
          <a:ln algn="ctr"/>
        </p:spPr>
        <p:txBody>
          <a:bodyPr anchor="ctr"/>
          <a:lstStyle>
            <a:lvl1pPr>
              <a:defRPr/>
            </a:lvl1pPr>
          </a:lstStyle>
          <a:p>
            <a:r>
              <a:rPr lang="en-US" smtClean="0"/>
              <a:t>Click to edit Master title style</a:t>
            </a:r>
            <a:endParaRPr lang="en-GB"/>
          </a:p>
        </p:txBody>
      </p:sp>
      <p:sp>
        <p:nvSpPr>
          <p:cNvPr id="57347" name="Rectangle 3"/>
          <p:cNvSpPr>
            <a:spLocks noGrp="1" noChangeArrowheads="1"/>
          </p:cNvSpPr>
          <p:nvPr>
            <p:ph type="subTitle" idx="1"/>
          </p:nvPr>
        </p:nvSpPr>
        <p:spPr>
          <a:xfrm>
            <a:off x="685800" y="4384675"/>
            <a:ext cx="8077200" cy="1406525"/>
          </a:xfrm>
        </p:spPr>
        <p:txBody>
          <a:bodyPr/>
          <a:lstStyle>
            <a:lvl1pPr marL="0" indent="0" algn="r">
              <a:spcBef>
                <a:spcPct val="0"/>
              </a:spcBef>
              <a:buFont typeface="Wingdings 2" pitchFamily="18" charset="2"/>
              <a:buNone/>
              <a:defRPr>
                <a:latin typeface="Segoe" pitchFamily="34" charset="0"/>
              </a:defRPr>
            </a:lvl1pPr>
          </a:lstStyle>
          <a:p>
            <a:r>
              <a:rPr lang="en-US" smtClean="0"/>
              <a:t>Click to edit Master subtitle style</a:t>
            </a:r>
            <a:endParaRPr lang="en-GB"/>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ese">
    <p:bg>
      <p:bgPr>
        <a:blipFill dpi="0" rotWithShape="0">
          <a:blip r:embed="rId2">
            <a:lum/>
          </a:blip>
          <a:srcRect/>
          <a:stretch>
            <a:fillRect t="-4000" b="-4000"/>
          </a:stretch>
        </a:blipFill>
        <a:effectLst/>
      </p:bgPr>
    </p:bg>
    <p:spTree>
      <p:nvGrpSpPr>
        <p:cNvPr id="1" name=""/>
        <p:cNvGrpSpPr/>
        <p:nvPr/>
      </p:nvGrpSpPr>
      <p:grpSpPr>
        <a:xfrm>
          <a:off x="0" y="0"/>
          <a:ext cx="0" cy="0"/>
          <a:chOff x="0" y="0"/>
          <a:chExt cx="0" cy="0"/>
        </a:xfrm>
      </p:grpSpPr>
      <p:sp>
        <p:nvSpPr>
          <p:cNvPr id="3" name="Text Box 2"/>
          <p:cNvSpPr txBox="1">
            <a:spLocks noChangeArrowheads="1"/>
          </p:cNvSpPr>
          <p:nvPr userDrawn="1"/>
        </p:nvSpPr>
        <p:spPr bwMode="auto">
          <a:xfrm>
            <a:off x="458788" y="6219825"/>
            <a:ext cx="8148637" cy="350838"/>
          </a:xfrm>
          <a:prstGeom prst="rect">
            <a:avLst/>
          </a:prstGeom>
          <a:noFill/>
          <a:ln w="12700">
            <a:noFill/>
            <a:miter lim="800000"/>
            <a:headEnd type="none" w="sm" len="sm"/>
            <a:tailEnd type="none" w="sm" len="sm"/>
          </a:ln>
          <a:effectLst/>
        </p:spPr>
        <p:txBody>
          <a:bodyPr>
            <a:spAutoFit/>
          </a:bodyPr>
          <a:lstStyle/>
          <a:p>
            <a:pPr algn="ctr" eaLnBrk="0" hangingPunct="0">
              <a:defRPr/>
            </a:pPr>
            <a:r>
              <a:rPr lang="en-US" sz="900" b="0" dirty="0">
                <a:effectLst>
                  <a:outerShdw blurRad="38100" dist="38100" dir="2700000" algn="tl">
                    <a:srgbClr val="000000"/>
                  </a:outerShdw>
                </a:effectLst>
                <a:cs typeface="Arial" charset="0"/>
              </a:rPr>
              <a:t>© </a:t>
            </a:r>
            <a:r>
              <a:rPr lang="en-US" sz="900" b="0" dirty="0" smtClean="0">
                <a:effectLst>
                  <a:outerShdw blurRad="38100" dist="38100" dir="2700000" algn="tl">
                    <a:srgbClr val="000000"/>
                  </a:outerShdw>
                </a:effectLst>
                <a:cs typeface="Arial" charset="0"/>
              </a:rPr>
              <a:t>2008 </a:t>
            </a:r>
            <a:r>
              <a:rPr lang="en-US" sz="900" b="0" dirty="0">
                <a:effectLst>
                  <a:outerShdw blurRad="38100" dist="38100" dir="2700000" algn="tl">
                    <a:srgbClr val="000000"/>
                  </a:outerShdw>
                </a:effectLst>
                <a:cs typeface="Arial" charset="0"/>
              </a:rPr>
              <a:t>Microsoft Corporation. All rights reserved.</a:t>
            </a:r>
          </a:p>
          <a:p>
            <a:pPr algn="ctr" eaLnBrk="0" hangingPunct="0">
              <a:defRPr/>
            </a:pPr>
            <a:r>
              <a:rPr lang="en-US" sz="800" b="0" dirty="0">
                <a:effectLst>
                  <a:outerShdw blurRad="38100" dist="38100" dir="2700000" algn="tl">
                    <a:srgbClr val="000000"/>
                  </a:outerShdw>
                </a:effectLst>
                <a:cs typeface="Arial" charset="0"/>
              </a:rPr>
              <a:t>This presentation is for informational purposes only. Microsoft makes no warranties, express or implied, in this summary.</a:t>
            </a:r>
          </a:p>
        </p:txBody>
      </p:sp>
      <p:pic>
        <p:nvPicPr>
          <p:cNvPr id="4" name="Picture 3" descr="Microsoft logo and tagline"/>
          <p:cNvPicPr>
            <a:picLocks noChangeAspect="1" noChangeArrowheads="1"/>
          </p:cNvPicPr>
          <p:nvPr userDrawn="1"/>
        </p:nvPicPr>
        <p:blipFill>
          <a:blip r:embed="rId3">
            <a:lum bright="50000"/>
          </a:blip>
          <a:srcRect/>
          <a:stretch>
            <a:fillRect/>
          </a:stretch>
        </p:blipFill>
        <p:spPr bwMode="black">
          <a:xfrm>
            <a:off x="1598613" y="2516188"/>
            <a:ext cx="5913437" cy="12763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TextBox 4"/>
          <p:cNvSpPr txBox="1"/>
          <p:nvPr userDrawn="1"/>
        </p:nvSpPr>
        <p:spPr>
          <a:xfrm>
            <a:off x="0" y="4324350"/>
            <a:ext cx="9144000" cy="523220"/>
          </a:xfrm>
          <a:prstGeom prst="rect">
            <a:avLst/>
          </a:prstGeom>
          <a:noFill/>
        </p:spPr>
        <p:txBody>
          <a:bodyPr>
            <a:spAutoFit/>
          </a:bodyPr>
          <a:lstStyle/>
          <a:p>
            <a:pPr algn="ctr">
              <a:defRPr/>
            </a:pPr>
            <a:r>
              <a:rPr lang="en-GB" sz="1800" dirty="0">
                <a:effectLst>
                  <a:outerShdw blurRad="38100" dist="38100" dir="2700000" algn="tl">
                    <a:srgbClr val="000000">
                      <a:alpha val="43137"/>
                    </a:srgbClr>
                  </a:outerShdw>
                </a:effectLst>
              </a:rPr>
              <a:t>http://</a:t>
            </a:r>
            <a:r>
              <a:rPr lang="en-GB" sz="2000" dirty="0">
                <a:effectLst>
                  <a:outerShdw blurRad="38100" dist="38100" dir="2700000" algn="tl">
                    <a:srgbClr val="000000">
                      <a:alpha val="43137"/>
                    </a:srgbClr>
                  </a:outerShdw>
                </a:effectLst>
              </a:rPr>
              <a:t>blogs.msdn.com/</a:t>
            </a:r>
            <a:r>
              <a:rPr lang="en-GB" sz="2800" dirty="0">
                <a:effectLst>
                  <a:outerShdw blurRad="38100" dist="38100" dir="2700000" algn="tl">
                    <a:srgbClr val="000000">
                      <a:alpha val="43137"/>
                    </a:srgbClr>
                  </a:outerShdw>
                </a:effectLst>
              </a:rPr>
              <a:t>ukvsts</a:t>
            </a:r>
            <a:r>
              <a:rPr lang="en-GB" sz="2000" dirty="0">
                <a:effectLst>
                  <a:outerShdw blurRad="38100" dist="38100" dir="2700000" algn="tl">
                    <a:srgbClr val="000000">
                      <a:alpha val="43137"/>
                    </a:srgbClr>
                  </a:outerShdw>
                </a:effectLst>
              </a:rPr>
              <a:t>/</a:t>
            </a:r>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228600"/>
            <a:ext cx="2101850" cy="34036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81000" y="228600"/>
            <a:ext cx="6156325" cy="340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0888"/>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381000" y="1417638"/>
            <a:ext cx="4129088" cy="2214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62488" y="1417638"/>
            <a:ext cx="4129087" cy="2214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Dem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 descr="Visual Studio 2005 logo h white"/>
          <p:cNvPicPr>
            <a:picLocks noChangeAspect="1" noChangeArrowheads="1"/>
          </p:cNvPicPr>
          <p:nvPr/>
        </p:nvPicPr>
        <p:blipFill>
          <a:blip r:embed="rId3"/>
          <a:srcRect/>
          <a:stretch>
            <a:fillRect/>
          </a:stretch>
        </p:blipFill>
        <p:spPr bwMode="auto">
          <a:xfrm>
            <a:off x="6446838" y="6267450"/>
            <a:ext cx="2501900" cy="390525"/>
          </a:xfrm>
          <a:prstGeom prst="rect">
            <a:avLst/>
          </a:prstGeom>
          <a:noFill/>
          <a:ln w="9525">
            <a:noFill/>
            <a:miter lim="800000"/>
            <a:headEnd/>
            <a:tailEnd/>
          </a:ln>
        </p:spPr>
      </p:pic>
      <p:sp>
        <p:nvSpPr>
          <p:cNvPr id="57347" name="Rectangle 3"/>
          <p:cNvSpPr>
            <a:spLocks noGrp="1" noChangeArrowheads="1"/>
          </p:cNvSpPr>
          <p:nvPr>
            <p:ph type="subTitle" idx="1" hasCustomPrompt="1"/>
          </p:nvPr>
        </p:nvSpPr>
        <p:spPr>
          <a:xfrm>
            <a:off x="685800" y="4384675"/>
            <a:ext cx="8077200" cy="535531"/>
          </a:xfrm>
        </p:spPr>
        <p:txBody>
          <a:bodyPr/>
          <a:lstStyle>
            <a:lvl1pPr marL="0" indent="0" algn="r">
              <a:spcBef>
                <a:spcPct val="0"/>
              </a:spcBef>
              <a:buFont typeface="Wingdings 2" pitchFamily="18" charset="2"/>
              <a:buNone/>
              <a:defRPr>
                <a:latin typeface="Segoe" pitchFamily="34" charset="0"/>
              </a:defRPr>
            </a:lvl1pPr>
          </a:lstStyle>
          <a:p>
            <a:r>
              <a:rPr lang="en-GB" dirty="0" smtClean="0"/>
              <a:t>of What</a:t>
            </a:r>
            <a:endParaRPr lang="en-GB" dirty="0"/>
          </a:p>
        </p:txBody>
      </p:sp>
      <p:pic>
        <p:nvPicPr>
          <p:cNvPr id="1026" name="Picture 2" descr="c:\Users\neilkidd\Pictures\Art\Shapes and Graphics\type - text - word\demo Segoe Gold to white gradient.png"/>
          <p:cNvPicPr>
            <a:picLocks noChangeAspect="1" noChangeArrowheads="1"/>
          </p:cNvPicPr>
          <p:nvPr userDrawn="1"/>
        </p:nvPicPr>
        <p:blipFill>
          <a:blip r:embed="rId4"/>
          <a:srcRect/>
          <a:stretch>
            <a:fillRect/>
          </a:stretch>
        </p:blipFill>
        <p:spPr bwMode="auto">
          <a:xfrm>
            <a:off x="642910" y="1785926"/>
            <a:ext cx="3352800" cy="1876425"/>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81000" y="1417638"/>
            <a:ext cx="4129088" cy="2214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62488" y="1417638"/>
            <a:ext cx="4129087" cy="2214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xfrm>
            <a:off x="381000" y="228600"/>
            <a:ext cx="8382000" cy="750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GB" dirty="0" smtClean="0"/>
              <a:t>Click to edit Title Slide</a:t>
            </a:r>
          </a:p>
        </p:txBody>
      </p:sp>
      <p:sp>
        <p:nvSpPr>
          <p:cNvPr id="56323" name="Rectangle 3"/>
          <p:cNvSpPr>
            <a:spLocks noGrp="1" noChangeArrowheads="1"/>
          </p:cNvSpPr>
          <p:nvPr>
            <p:ph type="body" idx="1"/>
          </p:nvPr>
        </p:nvSpPr>
        <p:spPr bwMode="auto">
          <a:xfrm>
            <a:off x="381000" y="1417638"/>
            <a:ext cx="8410575" cy="22145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28" name="Picture 4" descr="bullet"/>
          <p:cNvPicPr>
            <a:picLocks noChangeAspect="1" noChangeArrowheads="1"/>
          </p:cNvPicPr>
          <p:nvPr/>
        </p:nvPicPr>
        <p:blipFill>
          <a:blip r:embed="rId18"/>
          <a:srcRect/>
          <a:stretch>
            <a:fillRect/>
          </a:stretch>
        </p:blipFill>
        <p:spPr bwMode="auto">
          <a:xfrm>
            <a:off x="9336088" y="0"/>
            <a:ext cx="241300" cy="24130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74" r:id="rId1"/>
    <p:sldLayoutId id="2147483675"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6" r:id="rId12"/>
    <p:sldLayoutId id="2147483673" r:id="rId13"/>
    <p:sldLayoutId id="2147483677" r:id="rId14"/>
    <p:sldLayoutId id="2147483678" r:id="rId15"/>
  </p:sldLayoutIdLst>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fade">
                                      <p:cBhvr>
                                        <p:cTn id="7" dur="500"/>
                                        <p:tgtEl>
                                          <p:spTgt spid="5632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323">
                                            <p:txEl>
                                              <p:pRg st="1" end="1"/>
                                            </p:txEl>
                                          </p:spTgt>
                                        </p:tgtEl>
                                        <p:attrNameLst>
                                          <p:attrName>style.visibility</p:attrName>
                                        </p:attrNameLst>
                                      </p:cBhvr>
                                      <p:to>
                                        <p:strVal val="visible"/>
                                      </p:to>
                                    </p:set>
                                    <p:animEffect transition="in" filter="fade">
                                      <p:cBhvr>
                                        <p:cTn id="10" dur="500"/>
                                        <p:tgtEl>
                                          <p:spTgt spid="5632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323">
                                            <p:txEl>
                                              <p:pRg st="2" end="2"/>
                                            </p:txEl>
                                          </p:spTgt>
                                        </p:tgtEl>
                                        <p:attrNameLst>
                                          <p:attrName>style.visibility</p:attrName>
                                        </p:attrNameLst>
                                      </p:cBhvr>
                                      <p:to>
                                        <p:strVal val="visible"/>
                                      </p:to>
                                    </p:set>
                                    <p:animEffect transition="in" filter="fade">
                                      <p:cBhvr>
                                        <p:cTn id="13" dur="500"/>
                                        <p:tgtEl>
                                          <p:spTgt spid="5632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6323">
                                            <p:txEl>
                                              <p:pRg st="3" end="3"/>
                                            </p:txEl>
                                          </p:spTgt>
                                        </p:tgtEl>
                                        <p:attrNameLst>
                                          <p:attrName>style.visibility</p:attrName>
                                        </p:attrNameLst>
                                      </p:cBhvr>
                                      <p:to>
                                        <p:strVal val="visible"/>
                                      </p:to>
                                    </p:set>
                                    <p:animEffect transition="in" filter="fade">
                                      <p:cBhvr>
                                        <p:cTn id="16" dur="500"/>
                                        <p:tgtEl>
                                          <p:spTgt spid="5632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6323">
                                            <p:txEl>
                                              <p:pRg st="4" end="4"/>
                                            </p:txEl>
                                          </p:spTgt>
                                        </p:tgtEl>
                                        <p:attrNameLst>
                                          <p:attrName>style.visibility</p:attrName>
                                        </p:attrNameLst>
                                      </p:cBhvr>
                                      <p:to>
                                        <p:strVal val="visible"/>
                                      </p:to>
                                    </p:set>
                                    <p:animEffect transition="in" filter="fade">
                                      <p:cBhvr>
                                        <p:cTn id="19" dur="500"/>
                                        <p:tgtEl>
                                          <p:spTgt spid="563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tmplLst>
          <p:tmpl lvl="1">
            <p:tnLst>
              <p:par>
                <p:cTn presetID="10" presetClass="entr" presetSubtype="0" fill="hold" nodeType="click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fade">
                      <p:cBhvr>
                        <p:cTn dur="500"/>
                        <p:tgtEl>
                          <p:spTgt spid="5632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fade">
                      <p:cBhvr>
                        <p:cTn dur="500"/>
                        <p:tgtEl>
                          <p:spTgt spid="5632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fade">
                      <p:cBhvr>
                        <p:cTn dur="500"/>
                        <p:tgtEl>
                          <p:spTgt spid="5632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fade">
                      <p:cBhvr>
                        <p:cTn dur="500"/>
                        <p:tgtEl>
                          <p:spTgt spid="5632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fade">
                      <p:cBhvr>
                        <p:cTn dur="500"/>
                        <p:tgtEl>
                          <p:spTgt spid="56323"/>
                        </p:tgtEl>
                      </p:cBhvr>
                    </p:animEffect>
                  </p:childTnLst>
                </p:cTn>
              </p:par>
            </p:tnLst>
          </p:tmpl>
        </p:tmplLst>
      </p:bldP>
    </p:bldLst>
  </p:timing>
  <p:txStyles>
    <p:titleStyle>
      <a:lvl1pPr algn="l" rtl="0" eaLnBrk="1" fontAlgn="base" hangingPunct="1">
        <a:lnSpc>
          <a:spcPct val="90000"/>
        </a:lnSpc>
        <a:spcBef>
          <a:spcPct val="0"/>
        </a:spcBef>
        <a:spcAft>
          <a:spcPct val="0"/>
        </a:spcAft>
        <a:defRPr sz="480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defRPr>
      </a:lvl1pPr>
      <a:lvl2pPr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2pPr>
      <a:lvl3pPr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3pPr>
      <a:lvl4pPr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4pPr>
      <a:lvl5pPr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5pPr>
      <a:lvl6pPr marL="457200"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6pPr>
      <a:lvl7pPr marL="914400"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7pPr>
      <a:lvl8pPr marL="1371600"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8pPr>
      <a:lvl9pPr marL="1828800" algn="l" rtl="0" eaLnBrk="1" fontAlgn="base" hangingPunct="1">
        <a:lnSpc>
          <a:spcPct val="90000"/>
        </a:lnSpc>
        <a:spcBef>
          <a:spcPct val="0"/>
        </a:spcBef>
        <a:spcAft>
          <a:spcPct val="0"/>
        </a:spcAft>
        <a:defRPr sz="4800">
          <a:solidFill>
            <a:schemeClr val="tx2"/>
          </a:solidFill>
          <a:effectLst>
            <a:outerShdw blurRad="38100" dist="38100" dir="2700000" algn="tl">
              <a:srgbClr val="000000"/>
            </a:outerShdw>
          </a:effectLst>
          <a:latin typeface="Segoe Semibold" pitchFamily="34" charset="0"/>
        </a:defRPr>
      </a:lvl9pPr>
    </p:titleStyle>
    <p:bodyStyle>
      <a:lvl1pPr marL="447675" indent="-447675" algn="l" rtl="0" eaLnBrk="1" fontAlgn="base" hangingPunct="1">
        <a:lnSpc>
          <a:spcPct val="90000"/>
        </a:lnSpc>
        <a:spcBef>
          <a:spcPct val="30000"/>
        </a:spcBef>
        <a:spcAft>
          <a:spcPct val="0"/>
        </a:spcAft>
        <a:buClr>
          <a:schemeClr val="tx2"/>
        </a:buClr>
        <a:buFont typeface="Wingdings 2" pitchFamily="18" charset="2"/>
        <a:buBlip>
          <a:blip r:embed="rId18"/>
        </a:buBlip>
        <a:defRPr sz="3200">
          <a:solidFill>
            <a:schemeClr val="tx1"/>
          </a:solidFill>
          <a:effectLst>
            <a:outerShdw blurRad="38100" dist="38100" dir="2700000" algn="tl">
              <a:srgbClr val="000000"/>
            </a:outerShdw>
          </a:effectLst>
          <a:latin typeface="+mn-lt"/>
          <a:ea typeface="+mn-ea"/>
          <a:cs typeface="+mn-cs"/>
        </a:defRPr>
      </a:lvl1pPr>
      <a:lvl2pPr marL="833438" indent="-354013"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800">
          <a:solidFill>
            <a:schemeClr val="tx1"/>
          </a:solidFill>
          <a:effectLst>
            <a:outerShdw blurRad="38100" dist="38100" dir="2700000" algn="tl">
              <a:srgbClr val="000000"/>
            </a:outerShdw>
          </a:effectLst>
          <a:latin typeface="+mn-lt"/>
        </a:defRPr>
      </a:lvl2pPr>
      <a:lvl3pPr marL="1208088" indent="-373063"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400">
          <a:solidFill>
            <a:schemeClr val="tx1"/>
          </a:solidFill>
          <a:effectLst>
            <a:outerShdw blurRad="38100" dist="38100" dir="2700000" algn="tl">
              <a:srgbClr val="000000"/>
            </a:outerShdw>
          </a:effectLst>
          <a:latin typeface="+mn-lt"/>
        </a:defRPr>
      </a:lvl3pPr>
      <a:lvl4pPr marL="1544638" indent="-334963"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000">
          <a:solidFill>
            <a:schemeClr val="tx1"/>
          </a:solidFill>
          <a:effectLst>
            <a:outerShdw blurRad="38100" dist="38100" dir="2700000" algn="tl">
              <a:srgbClr val="000000"/>
            </a:outerShdw>
          </a:effectLst>
          <a:latin typeface="+mn-lt"/>
        </a:defRPr>
      </a:lvl4pPr>
      <a:lvl5pPr marL="1851025" indent="-304800"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000">
          <a:solidFill>
            <a:schemeClr val="tx1"/>
          </a:solidFill>
          <a:effectLst>
            <a:outerShdw blurRad="38100" dist="38100" dir="2700000" algn="tl">
              <a:srgbClr val="000000"/>
            </a:outerShdw>
          </a:effectLst>
          <a:latin typeface="+mn-lt"/>
        </a:defRPr>
      </a:lvl5pPr>
      <a:lvl6pPr marL="2308225" indent="-304800"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000">
          <a:solidFill>
            <a:schemeClr val="tx1"/>
          </a:solidFill>
          <a:effectLst>
            <a:outerShdw blurRad="38100" dist="38100" dir="2700000" algn="tl">
              <a:srgbClr val="000000"/>
            </a:outerShdw>
          </a:effectLst>
          <a:latin typeface="+mn-lt"/>
        </a:defRPr>
      </a:lvl6pPr>
      <a:lvl7pPr marL="2765425" indent="-304800"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000">
          <a:solidFill>
            <a:schemeClr val="tx1"/>
          </a:solidFill>
          <a:effectLst>
            <a:outerShdw blurRad="38100" dist="38100" dir="2700000" algn="tl">
              <a:srgbClr val="000000"/>
            </a:outerShdw>
          </a:effectLst>
          <a:latin typeface="+mn-lt"/>
        </a:defRPr>
      </a:lvl7pPr>
      <a:lvl8pPr marL="3222625" indent="-304800"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000">
          <a:solidFill>
            <a:schemeClr val="tx1"/>
          </a:solidFill>
          <a:effectLst>
            <a:outerShdw blurRad="38100" dist="38100" dir="2700000" algn="tl">
              <a:srgbClr val="000000"/>
            </a:outerShdw>
          </a:effectLst>
          <a:latin typeface="+mn-lt"/>
        </a:defRPr>
      </a:lvl8pPr>
      <a:lvl9pPr marL="3679825" indent="-304800" algn="l" rtl="0" eaLnBrk="1" fontAlgn="base" hangingPunct="1">
        <a:lnSpc>
          <a:spcPct val="90000"/>
        </a:lnSpc>
        <a:spcBef>
          <a:spcPct val="30000"/>
        </a:spcBef>
        <a:spcAft>
          <a:spcPct val="0"/>
        </a:spcAft>
        <a:buClr>
          <a:schemeClr val="tx2"/>
        </a:buClr>
        <a:buSzPct val="75000"/>
        <a:buFont typeface="Wingdings 2" pitchFamily="18" charset="2"/>
        <a:buBlip>
          <a:blip r:embed="rId19"/>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56.png"/><Relationship Id="rId5" Type="http://schemas.openxmlformats.org/officeDocument/2006/relationships/image" Target="../media/image54.png"/><Relationship Id="rId4" Type="http://schemas.openxmlformats.org/officeDocument/2006/relationships/image" Target="../media/image55.png"/></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9.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14.xml"/><Relationship Id="rId7"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17.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18" Type="http://schemas.openxmlformats.org/officeDocument/2006/relationships/image" Target="../media/image63.png"/><Relationship Id="rId3" Type="http://schemas.openxmlformats.org/officeDocument/2006/relationships/notesSlide" Target="../notesSlides/notesSlide15.xml"/><Relationship Id="rId21"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png"/><Relationship Id="rId17" Type="http://schemas.openxmlformats.org/officeDocument/2006/relationships/image" Target="../media/image62.png"/><Relationship Id="rId2" Type="http://schemas.openxmlformats.org/officeDocument/2006/relationships/slideLayout" Target="../slideLayouts/slideLayout3.xml"/><Relationship Id="rId16" Type="http://schemas.openxmlformats.org/officeDocument/2006/relationships/image" Target="../media/image61.png"/><Relationship Id="rId20" Type="http://schemas.openxmlformats.org/officeDocument/2006/relationships/image" Target="../media/image65.png"/><Relationship Id="rId1" Type="http://schemas.openxmlformats.org/officeDocument/2006/relationships/tags" Target="../tags/tag6.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5" Type="http://schemas.openxmlformats.org/officeDocument/2006/relationships/image" Target="../media/image60.png"/><Relationship Id="rId10" Type="http://schemas.openxmlformats.org/officeDocument/2006/relationships/image" Target="../media/image74.png"/><Relationship Id="rId19" Type="http://schemas.openxmlformats.org/officeDocument/2006/relationships/image" Target="../media/image64.pn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66.png"/><Relationship Id="rId22" Type="http://schemas.openxmlformats.org/officeDocument/2006/relationships/image" Target="../media/image42.png"/></Relationships>
</file>

<file path=ppt/slides/_rels/slide18.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18" Type="http://schemas.openxmlformats.org/officeDocument/2006/relationships/image" Target="../media/image91.jpeg"/><Relationship Id="rId3" Type="http://schemas.openxmlformats.org/officeDocument/2006/relationships/image" Target="../media/image42.png"/><Relationship Id="rId7" Type="http://schemas.openxmlformats.org/officeDocument/2006/relationships/image" Target="../media/image80.png"/><Relationship Id="rId12" Type="http://schemas.openxmlformats.org/officeDocument/2006/relationships/image" Target="../media/image85.png"/><Relationship Id="rId17" Type="http://schemas.openxmlformats.org/officeDocument/2006/relationships/image" Target="../media/image90.png"/><Relationship Id="rId2" Type="http://schemas.openxmlformats.org/officeDocument/2006/relationships/notesSlide" Target="../notesSlides/notesSlide16.xml"/><Relationship Id="rId16"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48.png"/><Relationship Id="rId15" Type="http://schemas.openxmlformats.org/officeDocument/2006/relationships/image" Target="../media/image88.png"/><Relationship Id="rId10" Type="http://schemas.openxmlformats.org/officeDocument/2006/relationships/image" Target="../media/image83.jpeg"/><Relationship Id="rId4" Type="http://schemas.openxmlformats.org/officeDocument/2006/relationships/image" Target="../media/image78.png"/><Relationship Id="rId9" Type="http://schemas.openxmlformats.org/officeDocument/2006/relationships/image" Target="../media/image82.png"/><Relationship Id="rId14" Type="http://schemas.openxmlformats.org/officeDocument/2006/relationships/image" Target="../media/image8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notesSlide" Target="../notesSlides/notesSlide18.xml"/><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2.png"/><Relationship Id="rId9" Type="http://schemas.openxmlformats.org/officeDocument/2006/relationships/image" Target="../media/image96.png"/></Relationships>
</file>

<file path=ppt/slides/_rels/slide21.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105.png"/><Relationship Id="rId11" Type="http://schemas.openxmlformats.org/officeDocument/2006/relationships/image" Target="../media/image110.png"/><Relationship Id="rId5" Type="http://schemas.openxmlformats.org/officeDocument/2006/relationships/image" Target="../media/image10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png"/></Relationships>
</file>

<file path=ppt/slides/_rels/slide2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3.xml"/><Relationship Id="rId4" Type="http://schemas.openxmlformats.org/officeDocument/2006/relationships/image" Target="../media/image113.png"/></Relationships>
</file>

<file path=ppt/slides/_rels/slide2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3.xml"/><Relationship Id="rId6" Type="http://schemas.openxmlformats.org/officeDocument/2006/relationships/image" Target="../media/image117.png"/><Relationship Id="rId5" Type="http://schemas.openxmlformats.org/officeDocument/2006/relationships/image" Target="../media/image113.png"/><Relationship Id="rId4" Type="http://schemas.openxmlformats.org/officeDocument/2006/relationships/image" Target="../media/image116.png"/></Relationships>
</file>

<file path=ppt/slides/_rels/slide2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25.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png"/><Relationship Id="rId12" Type="http://schemas.openxmlformats.org/officeDocument/2006/relationships/image" Target="../media/image133.png"/><Relationship Id="rId2" Type="http://schemas.openxmlformats.org/officeDocument/2006/relationships/image" Target="../media/image123.png"/><Relationship Id="rId1" Type="http://schemas.openxmlformats.org/officeDocument/2006/relationships/slideLayout" Target="../slideLayouts/slideLayout7.xml"/><Relationship Id="rId6" Type="http://schemas.openxmlformats.org/officeDocument/2006/relationships/image" Target="../media/image127.png"/><Relationship Id="rId11" Type="http://schemas.openxmlformats.org/officeDocument/2006/relationships/image" Target="../media/image132.png"/><Relationship Id="rId5" Type="http://schemas.openxmlformats.org/officeDocument/2006/relationships/image" Target="../media/image126.png"/><Relationship Id="rId10" Type="http://schemas.openxmlformats.org/officeDocument/2006/relationships/image" Target="../media/image131.png"/><Relationship Id="rId4" Type="http://schemas.openxmlformats.org/officeDocument/2006/relationships/image" Target="../media/image125.png"/><Relationship Id="rId9" Type="http://schemas.openxmlformats.org/officeDocument/2006/relationships/image" Target="../media/image130.png"/></Relationships>
</file>

<file path=ppt/slides/_rels/slide2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hyperlink" Target="http://www.teamprise.com/" TargetMode="External"/><Relationship Id="rId4" Type="http://schemas.openxmlformats.org/officeDocument/2006/relationships/image" Target="../media/image136.png"/></Relationships>
</file>

<file path=ppt/slides/_rels/slide2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3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147.png"/><Relationship Id="rId4" Type="http://schemas.openxmlformats.org/officeDocument/2006/relationships/image" Target="../media/image146.png"/></Relationships>
</file>

<file path=ppt/slides/_rels/slide3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7.xml"/><Relationship Id="rId5" Type="http://schemas.openxmlformats.org/officeDocument/2006/relationships/image" Target="../media/image151.png"/><Relationship Id="rId4" Type="http://schemas.openxmlformats.org/officeDocument/2006/relationships/image" Target="../media/image150.png"/></Relationships>
</file>

<file path=ppt/slides/_rels/slide33.xml.rels><?xml version="1.0" encoding="UTF-8" standalone="yes"?>
<Relationships xmlns="http://schemas.openxmlformats.org/package/2006/relationships"><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image" Target="../media/image152.png"/><Relationship Id="rId1" Type="http://schemas.openxmlformats.org/officeDocument/2006/relationships/slideLayout" Target="../slideLayouts/slideLayout3.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s>
</file>

<file path=ppt/slides/_rels/slide34.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158.png"/><Relationship Id="rId7" Type="http://schemas.openxmlformats.org/officeDocument/2006/relationships/image" Target="../media/image161.pn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54.png"/><Relationship Id="rId9" Type="http://schemas.openxmlformats.org/officeDocument/2006/relationships/image" Target="../media/image30.png"/></Relationships>
</file>

<file path=ppt/slides/_rels/slide35.xml.rels><?xml version="1.0" encoding="UTF-8" standalone="yes"?>
<Relationships xmlns="http://schemas.openxmlformats.org/package/2006/relationships"><Relationship Id="rId8" Type="http://schemas.openxmlformats.org/officeDocument/2006/relationships/image" Target="../media/image161.png"/><Relationship Id="rId13" Type="http://schemas.openxmlformats.org/officeDocument/2006/relationships/image" Target="../media/image46.png"/><Relationship Id="rId3" Type="http://schemas.openxmlformats.org/officeDocument/2006/relationships/image" Target="../media/image55.png"/><Relationship Id="rId7" Type="http://schemas.openxmlformats.org/officeDocument/2006/relationships/image" Target="../media/image160.png"/><Relationship Id="rId12" Type="http://schemas.openxmlformats.org/officeDocument/2006/relationships/image" Target="../media/image117.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59.png"/><Relationship Id="rId11" Type="http://schemas.openxmlformats.org/officeDocument/2006/relationships/image" Target="../media/image164.png"/><Relationship Id="rId5" Type="http://schemas.openxmlformats.org/officeDocument/2006/relationships/image" Target="../media/image54.png"/><Relationship Id="rId10" Type="http://schemas.openxmlformats.org/officeDocument/2006/relationships/image" Target="../media/image163.png"/><Relationship Id="rId4" Type="http://schemas.openxmlformats.org/officeDocument/2006/relationships/image" Target="../media/image158.png"/><Relationship Id="rId9" Type="http://schemas.openxmlformats.org/officeDocument/2006/relationships/image" Target="../media/image162.png"/><Relationship Id="rId14" Type="http://schemas.openxmlformats.org/officeDocument/2006/relationships/image" Target="../media/image165.png"/></Relationships>
</file>

<file path=ppt/slides/_rels/slide36.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66.png"/><Relationship Id="rId7" Type="http://schemas.openxmlformats.org/officeDocument/2006/relationships/image" Target="../media/image89.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88.png"/><Relationship Id="rId5" Type="http://schemas.openxmlformats.org/officeDocument/2006/relationships/image" Target="../media/image167.png"/><Relationship Id="rId10" Type="http://schemas.openxmlformats.org/officeDocument/2006/relationships/image" Target="../media/image169.png"/><Relationship Id="rId4" Type="http://schemas.openxmlformats.org/officeDocument/2006/relationships/image" Target="../media/image83.jpeg"/><Relationship Id="rId9" Type="http://schemas.openxmlformats.org/officeDocument/2006/relationships/image" Target="../media/image16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image" Target="../media/image24.png"/><Relationship Id="rId4" Type="http://schemas.openxmlformats.org/officeDocument/2006/relationships/image" Target="../media/image2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notesSlide" Target="../notesSlides/notesSlide4.xml"/><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5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96.png"/><Relationship Id="rId3" Type="http://schemas.openxmlformats.org/officeDocument/2006/relationships/image" Target="../media/image186.png"/><Relationship Id="rId7" Type="http://schemas.openxmlformats.org/officeDocument/2006/relationships/image" Target="../media/image190.png"/><Relationship Id="rId12" Type="http://schemas.openxmlformats.org/officeDocument/2006/relationships/image" Target="../media/image195.png"/><Relationship Id="rId2" Type="http://schemas.openxmlformats.org/officeDocument/2006/relationships/notesSlide" Target="../notesSlides/notesSlide36.xml"/><Relationship Id="rId16" Type="http://schemas.openxmlformats.org/officeDocument/2006/relationships/image" Target="../media/image199.png"/><Relationship Id="rId1" Type="http://schemas.openxmlformats.org/officeDocument/2006/relationships/slideLayout" Target="../slideLayouts/slideLayout7.xml"/><Relationship Id="rId6" Type="http://schemas.openxmlformats.org/officeDocument/2006/relationships/image" Target="../media/image189.png"/><Relationship Id="rId11" Type="http://schemas.openxmlformats.org/officeDocument/2006/relationships/image" Target="../media/image194.png"/><Relationship Id="rId5" Type="http://schemas.openxmlformats.org/officeDocument/2006/relationships/image" Target="../media/image188.png"/><Relationship Id="rId15" Type="http://schemas.openxmlformats.org/officeDocument/2006/relationships/image" Target="../media/image198.png"/><Relationship Id="rId10" Type="http://schemas.openxmlformats.org/officeDocument/2006/relationships/image" Target="../media/image193.png"/><Relationship Id="rId4" Type="http://schemas.openxmlformats.org/officeDocument/2006/relationships/image" Target="../media/image187.png"/><Relationship Id="rId9" Type="http://schemas.openxmlformats.org/officeDocument/2006/relationships/image" Target="../media/image192.png"/><Relationship Id="rId14" Type="http://schemas.openxmlformats.org/officeDocument/2006/relationships/image" Target="../media/image197.png"/></Relationships>
</file>

<file path=ppt/slides/_rels/slide57.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91.png"/><Relationship Id="rId18" Type="http://schemas.openxmlformats.org/officeDocument/2006/relationships/image" Target="../media/image202.png"/><Relationship Id="rId3" Type="http://schemas.openxmlformats.org/officeDocument/2006/relationships/image" Target="../media/image186.png"/><Relationship Id="rId21" Type="http://schemas.openxmlformats.org/officeDocument/2006/relationships/image" Target="../media/image205.png"/><Relationship Id="rId7" Type="http://schemas.openxmlformats.org/officeDocument/2006/relationships/image" Target="../media/image192.png"/><Relationship Id="rId12" Type="http://schemas.openxmlformats.org/officeDocument/2006/relationships/image" Target="../media/image190.png"/><Relationship Id="rId17" Type="http://schemas.openxmlformats.org/officeDocument/2006/relationships/image" Target="../media/image201.png"/><Relationship Id="rId2" Type="http://schemas.openxmlformats.org/officeDocument/2006/relationships/notesSlide" Target="../notesSlides/notesSlide37.xml"/><Relationship Id="rId16" Type="http://schemas.openxmlformats.org/officeDocument/2006/relationships/image" Target="../media/image200.png"/><Relationship Id="rId20" Type="http://schemas.openxmlformats.org/officeDocument/2006/relationships/image" Target="../media/image204.png"/><Relationship Id="rId1" Type="http://schemas.openxmlformats.org/officeDocument/2006/relationships/slideLayout" Target="../slideLayouts/slideLayout7.xml"/><Relationship Id="rId6" Type="http://schemas.openxmlformats.org/officeDocument/2006/relationships/image" Target="../media/image189.png"/><Relationship Id="rId11" Type="http://schemas.openxmlformats.org/officeDocument/2006/relationships/image" Target="../media/image196.png"/><Relationship Id="rId5" Type="http://schemas.openxmlformats.org/officeDocument/2006/relationships/image" Target="../media/image188.png"/><Relationship Id="rId15" Type="http://schemas.openxmlformats.org/officeDocument/2006/relationships/image" Target="../media/image198.png"/><Relationship Id="rId10" Type="http://schemas.openxmlformats.org/officeDocument/2006/relationships/image" Target="../media/image195.png"/><Relationship Id="rId19" Type="http://schemas.openxmlformats.org/officeDocument/2006/relationships/image" Target="../media/image203.png"/><Relationship Id="rId4" Type="http://schemas.openxmlformats.org/officeDocument/2006/relationships/image" Target="../media/image187.png"/><Relationship Id="rId9" Type="http://schemas.openxmlformats.org/officeDocument/2006/relationships/image" Target="../media/image194.png"/><Relationship Id="rId14" Type="http://schemas.openxmlformats.org/officeDocument/2006/relationships/image" Target="../media/image197.png"/></Relationships>
</file>

<file path=ppt/slides/_rels/slide58.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hyperlink" Target="http://www.itjobswatch.co.uk/" TargetMode="Externa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0.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notesSlide" Target="../notesSlides/notesSlide6.xml"/><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slideLayout" Target="../slideLayouts/slideLayout8.xml"/><Relationship Id="rId16" Type="http://schemas.openxmlformats.org/officeDocument/2006/relationships/image" Target="../media/image49.png"/><Relationship Id="rId1" Type="http://schemas.openxmlformats.org/officeDocument/2006/relationships/tags" Target="../tags/tag3.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ctrTitle"/>
          </p:nvPr>
        </p:nvSpPr>
        <p:spPr>
          <a:xfrm>
            <a:off x="685800" y="1571612"/>
            <a:ext cx="8077200" cy="2086725"/>
          </a:xfrm>
        </p:spPr>
        <p:txBody>
          <a:bodyPr/>
          <a:lstStyle/>
          <a:p>
            <a:r>
              <a:rPr lang="en-GB" b="1" dirty="0" smtClean="0"/>
              <a:t>Visual Studio Team System for Project </a:t>
            </a:r>
            <a:r>
              <a:rPr lang="en-GB" b="1" dirty="0" smtClean="0"/>
              <a:t>Managers</a:t>
            </a:r>
            <a:endParaRPr lang="en-GB" dirty="0"/>
          </a:p>
        </p:txBody>
      </p:sp>
      <p:sp>
        <p:nvSpPr>
          <p:cNvPr id="521219" name="Rectangle 3"/>
          <p:cNvSpPr>
            <a:spLocks noGrp="1" noChangeArrowheads="1"/>
          </p:cNvSpPr>
          <p:nvPr>
            <p:ph type="subTitle" idx="1"/>
          </p:nvPr>
        </p:nvSpPr>
        <p:spPr>
          <a:xfrm>
            <a:off x="685800" y="4384675"/>
            <a:ext cx="8077200" cy="1311128"/>
          </a:xfrm>
        </p:spPr>
        <p:txBody>
          <a:bodyPr/>
          <a:lstStyle/>
          <a:p>
            <a:pPr algn="l"/>
            <a:r>
              <a:rPr lang="en-GB" dirty="0"/>
              <a:t>Neil Kidd </a:t>
            </a:r>
          </a:p>
          <a:p>
            <a:pPr algn="l"/>
            <a:r>
              <a:rPr lang="en-GB" sz="2800" dirty="0"/>
              <a:t>Developer Tools Technical Specialist</a:t>
            </a:r>
          </a:p>
          <a:p>
            <a:pPr algn="l"/>
            <a:r>
              <a:rPr lang="en-GB" sz="2800" dirty="0"/>
              <a:t>Microsoft UK</a:t>
            </a:r>
          </a:p>
        </p:txBody>
      </p:sp>
      <p:grpSp>
        <p:nvGrpSpPr>
          <p:cNvPr id="4" name="Group 3"/>
          <p:cNvGrpSpPr/>
          <p:nvPr/>
        </p:nvGrpSpPr>
        <p:grpSpPr>
          <a:xfrm>
            <a:off x="7053292" y="4214818"/>
            <a:ext cx="1733550" cy="1733550"/>
            <a:chOff x="3794125" y="2819400"/>
            <a:chExt cx="1733550" cy="1733550"/>
          </a:xfrm>
        </p:grpSpPr>
        <p:sp>
          <p:nvSpPr>
            <p:cNvPr id="5" name="Oval 4"/>
            <p:cNvSpPr/>
            <p:nvPr/>
          </p:nvSpPr>
          <p:spPr bwMode="auto">
            <a:xfrm>
              <a:off x="3794125" y="2819400"/>
              <a:ext cx="1733550" cy="1733550"/>
            </a:xfrm>
            <a:prstGeom prst="ellipse">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72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TextBox 5"/>
            <p:cNvSpPr txBox="1"/>
            <p:nvPr/>
          </p:nvSpPr>
          <p:spPr>
            <a:xfrm>
              <a:off x="3927475" y="2984500"/>
              <a:ext cx="1326004" cy="1323439"/>
            </a:xfrm>
            <a:prstGeom prst="rect">
              <a:avLst/>
            </a:prstGeom>
            <a:noFill/>
          </p:spPr>
          <p:txBody>
            <a:bodyPr wrap="none" rtlCol="0">
              <a:spAutoFit/>
            </a:bodyPr>
            <a:lstStyle/>
            <a:p>
              <a:r>
                <a:rPr lang="en-GB" sz="8000" b="1" dirty="0" smtClean="0">
                  <a:effectLst>
                    <a:outerShdw blurRad="38100" dist="38100" dir="2700000" algn="tl">
                      <a:srgbClr val="000000">
                        <a:alpha val="43137"/>
                      </a:srgbClr>
                    </a:outerShdw>
                  </a:effectLst>
                </a:rPr>
                <a:t>15</a:t>
              </a:r>
              <a:endParaRPr lang="en-GB" sz="2400" b="1" dirty="0">
                <a:effectLst>
                  <a:outerShdw blurRad="38100" dist="38100" dir="2700000" algn="tl">
                    <a:srgbClr val="000000">
                      <a:alpha val="43137"/>
                    </a:srgbClr>
                  </a:outerShdw>
                </a:effectLs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457738" name="Picture 10" descr="Server"/>
          <p:cNvPicPr>
            <a:picLocks noChangeAspect="1" noChangeArrowheads="1"/>
          </p:cNvPicPr>
          <p:nvPr/>
        </p:nvPicPr>
        <p:blipFill>
          <a:blip r:embed="rId3"/>
          <a:srcRect/>
          <a:stretch>
            <a:fillRect/>
          </a:stretch>
        </p:blipFill>
        <p:spPr bwMode="auto">
          <a:xfrm>
            <a:off x="725488" y="1412875"/>
            <a:ext cx="2590800" cy="3822700"/>
          </a:xfrm>
          <a:prstGeom prst="rect">
            <a:avLst/>
          </a:prstGeom>
          <a:noFill/>
        </p:spPr>
      </p:pic>
      <p:pic>
        <p:nvPicPr>
          <p:cNvPr id="457730" name="Picture 2" descr="TFS Server"/>
          <p:cNvPicPr>
            <a:picLocks noChangeAspect="1" noChangeArrowheads="1"/>
          </p:cNvPicPr>
          <p:nvPr/>
        </p:nvPicPr>
        <p:blipFill>
          <a:blip r:embed="rId4"/>
          <a:srcRect/>
          <a:stretch>
            <a:fillRect/>
          </a:stretch>
        </p:blipFill>
        <p:spPr bwMode="auto">
          <a:xfrm>
            <a:off x="727075" y="1414463"/>
            <a:ext cx="2590800" cy="3821112"/>
          </a:xfrm>
          <a:prstGeom prst="rect">
            <a:avLst/>
          </a:prstGeom>
          <a:noFill/>
          <a:ln w="9525">
            <a:noFill/>
            <a:miter lim="800000"/>
            <a:headEnd/>
            <a:tailEnd/>
          </a:ln>
        </p:spPr>
      </p:pic>
      <p:grpSp>
        <p:nvGrpSpPr>
          <p:cNvPr id="2" name="Group 11"/>
          <p:cNvGrpSpPr>
            <a:grpSpLocks/>
          </p:cNvGrpSpPr>
          <p:nvPr/>
        </p:nvGrpSpPr>
        <p:grpSpPr bwMode="auto">
          <a:xfrm>
            <a:off x="725488" y="1412875"/>
            <a:ext cx="2590800" cy="3822700"/>
            <a:chOff x="457" y="890"/>
            <a:chExt cx="1632" cy="2408"/>
          </a:xfrm>
        </p:grpSpPr>
        <p:pic>
          <p:nvPicPr>
            <p:cNvPr id="457735" name="Picture 7" descr="Server"/>
            <p:cNvPicPr>
              <a:picLocks noChangeAspect="1" noChangeArrowheads="1"/>
            </p:cNvPicPr>
            <p:nvPr/>
          </p:nvPicPr>
          <p:blipFill>
            <a:blip r:embed="rId3"/>
            <a:srcRect/>
            <a:stretch>
              <a:fillRect/>
            </a:stretch>
          </p:blipFill>
          <p:spPr bwMode="auto">
            <a:xfrm>
              <a:off x="457" y="890"/>
              <a:ext cx="1632" cy="2408"/>
            </a:xfrm>
            <a:prstGeom prst="rect">
              <a:avLst/>
            </a:prstGeom>
            <a:noFill/>
          </p:spPr>
        </p:pic>
        <p:pic>
          <p:nvPicPr>
            <p:cNvPr id="457736" name="Picture 8" descr="Database Sm"/>
            <p:cNvPicPr>
              <a:picLocks noChangeAspect="1" noChangeArrowheads="1"/>
            </p:cNvPicPr>
            <p:nvPr/>
          </p:nvPicPr>
          <p:blipFill>
            <a:blip r:embed="rId5"/>
            <a:srcRect/>
            <a:stretch>
              <a:fillRect/>
            </a:stretch>
          </p:blipFill>
          <p:spPr bwMode="auto">
            <a:xfrm>
              <a:off x="1104" y="1920"/>
              <a:ext cx="801" cy="960"/>
            </a:xfrm>
            <a:prstGeom prst="rect">
              <a:avLst/>
            </a:prstGeom>
            <a:noFill/>
          </p:spPr>
        </p:pic>
        <p:pic>
          <p:nvPicPr>
            <p:cNvPr id="457737" name="Picture 9" descr="XML Web Service sm"/>
            <p:cNvPicPr>
              <a:picLocks noChangeAspect="1" noChangeArrowheads="1"/>
            </p:cNvPicPr>
            <p:nvPr/>
          </p:nvPicPr>
          <p:blipFill>
            <a:blip r:embed="rId6"/>
            <a:srcRect/>
            <a:stretch>
              <a:fillRect/>
            </a:stretch>
          </p:blipFill>
          <p:spPr bwMode="auto">
            <a:xfrm>
              <a:off x="1152" y="1200"/>
              <a:ext cx="761" cy="912"/>
            </a:xfrm>
            <a:prstGeom prst="rect">
              <a:avLst/>
            </a:prstGeom>
            <a:noFill/>
          </p:spPr>
        </p:pic>
      </p:grpSp>
      <p:sp>
        <p:nvSpPr>
          <p:cNvPr id="457731" name="Rectangle 3"/>
          <p:cNvSpPr>
            <a:spLocks noGrp="1" noChangeArrowheads="1"/>
          </p:cNvSpPr>
          <p:nvPr>
            <p:ph type="title"/>
          </p:nvPr>
        </p:nvSpPr>
        <p:spPr/>
        <p:txBody>
          <a:bodyPr/>
          <a:lstStyle/>
          <a:p>
            <a:r>
              <a:rPr lang="en-GB"/>
              <a:t>Single Server Install</a:t>
            </a:r>
          </a:p>
        </p:txBody>
      </p:sp>
      <p:sp>
        <p:nvSpPr>
          <p:cNvPr id="457732" name="Rectangle 4"/>
          <p:cNvSpPr>
            <a:spLocks noGrp="1" noChangeArrowheads="1"/>
          </p:cNvSpPr>
          <p:nvPr>
            <p:ph type="body" sz="half" idx="2"/>
          </p:nvPr>
        </p:nvSpPr>
        <p:spPr>
          <a:xfrm>
            <a:off x="4668838" y="1412875"/>
            <a:ext cx="4129087" cy="3937000"/>
          </a:xfrm>
        </p:spPr>
        <p:txBody>
          <a:bodyPr/>
          <a:lstStyle/>
          <a:p>
            <a:r>
              <a:rPr lang="en-GB" sz="2800" dirty="0"/>
              <a:t>Web Service Interface</a:t>
            </a:r>
          </a:p>
          <a:p>
            <a:r>
              <a:rPr lang="en-GB" sz="2800" dirty="0" smtClean="0"/>
              <a:t>SQL </a:t>
            </a:r>
            <a:r>
              <a:rPr lang="en-GB" sz="2800" dirty="0"/>
              <a:t>Server 2005</a:t>
            </a:r>
          </a:p>
          <a:p>
            <a:r>
              <a:rPr lang="en-GB" sz="2800" dirty="0"/>
              <a:t>Analysis Services</a:t>
            </a:r>
          </a:p>
          <a:p>
            <a:r>
              <a:rPr lang="en-GB" sz="2800" dirty="0"/>
              <a:t>Reporting Services</a:t>
            </a:r>
          </a:p>
          <a:p>
            <a:r>
              <a:rPr lang="en-GB" sz="2800" dirty="0"/>
              <a:t>Windows </a:t>
            </a:r>
            <a:r>
              <a:rPr lang="en-GB" sz="2800" dirty="0" err="1"/>
              <a:t>SharePoint</a:t>
            </a:r>
            <a:r>
              <a:rPr lang="en-GB" sz="2800" dirty="0"/>
              <a:t> Services</a:t>
            </a:r>
          </a:p>
          <a:p>
            <a:pPr>
              <a:buFont typeface="Wingdings 2" pitchFamily="18" charset="2"/>
              <a:buNone/>
            </a:pPr>
            <a:endParaRPr lang="en-GB" sz="2800" dirty="0"/>
          </a:p>
        </p:txBody>
      </p:sp>
      <p:sp>
        <p:nvSpPr>
          <p:cNvPr id="457733" name="Text Box 5"/>
          <p:cNvSpPr txBox="1">
            <a:spLocks noChangeArrowheads="1"/>
          </p:cNvSpPr>
          <p:nvPr/>
        </p:nvSpPr>
        <p:spPr bwMode="auto">
          <a:xfrm>
            <a:off x="0" y="5562600"/>
            <a:ext cx="9144000" cy="519113"/>
          </a:xfrm>
          <a:prstGeom prst="rect">
            <a:avLst/>
          </a:prstGeom>
          <a:noFill/>
          <a:ln w="12700">
            <a:noFill/>
            <a:miter lim="800000"/>
            <a:headEnd/>
            <a:tailEnd/>
          </a:ln>
          <a:effectLst/>
        </p:spPr>
        <p:txBody>
          <a:bodyPr>
            <a:spAutoFit/>
          </a:bodyPr>
          <a:lstStyle/>
          <a:p>
            <a:pPr algn="ctr"/>
            <a:r>
              <a:rPr lang="en-GB" sz="2400" dirty="0">
                <a:effectLst>
                  <a:outerShdw blurRad="38100" dist="38100" dir="2700000" algn="tl">
                    <a:srgbClr val="000000"/>
                  </a:outerShdw>
                </a:effectLst>
                <a:latin typeface="Arial" charset="0"/>
                <a:cs typeface="Arial" charset="0"/>
              </a:rPr>
              <a:t>Single Server Install supports up to </a:t>
            </a:r>
            <a:r>
              <a:rPr lang="en-GB" sz="2800" dirty="0" smtClean="0">
                <a:effectLst>
                  <a:outerShdw blurRad="38100" dist="38100" dir="2700000" algn="tl">
                    <a:srgbClr val="000000"/>
                  </a:outerShdw>
                </a:effectLst>
                <a:latin typeface="Arial" charset="0"/>
                <a:cs typeface="Arial" charset="0"/>
              </a:rPr>
              <a:t>450</a:t>
            </a:r>
            <a:r>
              <a:rPr lang="en-GB" sz="2400" dirty="0" smtClean="0">
                <a:effectLst>
                  <a:outerShdw blurRad="38100" dist="38100" dir="2700000" algn="tl">
                    <a:srgbClr val="000000"/>
                  </a:outerShdw>
                </a:effectLst>
                <a:latin typeface="Arial" charset="0"/>
                <a:cs typeface="Arial" charset="0"/>
              </a:rPr>
              <a:t> </a:t>
            </a:r>
            <a:r>
              <a:rPr lang="en-GB" sz="2400" dirty="0">
                <a:effectLst>
                  <a:outerShdw blurRad="38100" dist="38100" dir="2700000" algn="tl">
                    <a:srgbClr val="000000"/>
                  </a:outerShdw>
                </a:effectLst>
                <a:latin typeface="Arial" charset="0"/>
                <a:cs typeface="Arial" charset="0"/>
              </a:rPr>
              <a:t>Users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7733"/>
                                        </p:tgtEl>
                                        <p:attrNameLst>
                                          <p:attrName>style.visibility</p:attrName>
                                        </p:attrNameLst>
                                      </p:cBhvr>
                                      <p:to>
                                        <p:strVal val="visible"/>
                                      </p:to>
                                    </p:set>
                                    <p:animEffect transition="in" filter="fade">
                                      <p:cBhvr>
                                        <p:cTn id="7" dur="1000"/>
                                        <p:tgtEl>
                                          <p:spTgt spid="457733"/>
                                        </p:tgtEl>
                                      </p:cBhvr>
                                    </p:animEffect>
                                  </p:childTnLst>
                                </p:cTn>
                              </p:par>
                              <p:par>
                                <p:cTn id="8" presetID="10" presetClass="exit" presetSubtype="0" fill="hold" nodeType="withEffect">
                                  <p:stCondLst>
                                    <p:cond delay="0"/>
                                  </p:stCondLst>
                                  <p:childTnLst>
                                    <p:animEffect transition="out" filter="fade">
                                      <p:cBhvr>
                                        <p:cTn id="9" dur="1000"/>
                                        <p:tgtEl>
                                          <p:spTgt spid="457730"/>
                                        </p:tgtEl>
                                      </p:cBhvr>
                                    </p:animEffect>
                                    <p:set>
                                      <p:cBhvr>
                                        <p:cTn id="10" dur="1" fill="hold">
                                          <p:stCondLst>
                                            <p:cond delay="999"/>
                                          </p:stCondLst>
                                        </p:cTn>
                                        <p:tgtEl>
                                          <p:spTgt spid="457730"/>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3"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4181" name="Rectangle 5"/>
          <p:cNvSpPr>
            <a:spLocks noGrp="1" noChangeArrowheads="1"/>
          </p:cNvSpPr>
          <p:nvPr>
            <p:ph type="title"/>
          </p:nvPr>
        </p:nvSpPr>
        <p:spPr/>
        <p:txBody>
          <a:bodyPr/>
          <a:lstStyle/>
          <a:p>
            <a:r>
              <a:rPr lang="en-GB"/>
              <a:t>Dual Server Deployment</a:t>
            </a:r>
          </a:p>
        </p:txBody>
      </p:sp>
      <p:pic>
        <p:nvPicPr>
          <p:cNvPr id="434182" name="Picture 6" descr="Server and XML Web Service"/>
          <p:cNvPicPr>
            <a:picLocks noChangeAspect="1" noChangeArrowheads="1"/>
          </p:cNvPicPr>
          <p:nvPr/>
        </p:nvPicPr>
        <p:blipFill>
          <a:blip r:embed="rId3"/>
          <a:srcRect/>
          <a:stretch>
            <a:fillRect/>
          </a:stretch>
        </p:blipFill>
        <p:spPr bwMode="auto">
          <a:xfrm>
            <a:off x="914400" y="1524000"/>
            <a:ext cx="2490788" cy="3822700"/>
          </a:xfrm>
          <a:prstGeom prst="rect">
            <a:avLst/>
          </a:prstGeom>
          <a:noFill/>
        </p:spPr>
      </p:pic>
      <p:pic>
        <p:nvPicPr>
          <p:cNvPr id="434183" name="Picture 7" descr="SQL"/>
          <p:cNvPicPr>
            <a:picLocks noChangeAspect="1" noChangeArrowheads="1"/>
          </p:cNvPicPr>
          <p:nvPr/>
        </p:nvPicPr>
        <p:blipFill>
          <a:blip r:embed="rId4"/>
          <a:srcRect/>
          <a:stretch>
            <a:fillRect/>
          </a:stretch>
        </p:blipFill>
        <p:spPr bwMode="auto">
          <a:xfrm>
            <a:off x="5334000" y="1447800"/>
            <a:ext cx="2574925" cy="3810000"/>
          </a:xfrm>
          <a:prstGeom prst="rect">
            <a:avLst/>
          </a:prstGeom>
          <a:noFill/>
        </p:spPr>
      </p:pic>
      <p:sp>
        <p:nvSpPr>
          <p:cNvPr id="434188" name="Text Box 12"/>
          <p:cNvSpPr txBox="1">
            <a:spLocks noChangeArrowheads="1"/>
          </p:cNvSpPr>
          <p:nvPr/>
        </p:nvSpPr>
        <p:spPr bwMode="auto">
          <a:xfrm>
            <a:off x="0" y="5562600"/>
            <a:ext cx="9144000" cy="519113"/>
          </a:xfrm>
          <a:prstGeom prst="rect">
            <a:avLst/>
          </a:prstGeom>
          <a:noFill/>
          <a:ln w="12700">
            <a:noFill/>
            <a:miter lim="800000"/>
            <a:headEnd/>
            <a:tailEnd/>
          </a:ln>
          <a:effectLst/>
        </p:spPr>
        <p:txBody>
          <a:bodyPr>
            <a:spAutoFit/>
          </a:bodyPr>
          <a:lstStyle/>
          <a:p>
            <a:pPr algn="ctr"/>
            <a:r>
              <a:rPr lang="en-GB" sz="2400" dirty="0">
                <a:effectLst>
                  <a:outerShdw blurRad="38100" dist="38100" dir="2700000" algn="tl">
                    <a:srgbClr val="000000"/>
                  </a:outerShdw>
                </a:effectLst>
                <a:latin typeface="Arial" charset="0"/>
                <a:cs typeface="Arial" charset="0"/>
              </a:rPr>
              <a:t>Dual Server Install supports up </a:t>
            </a:r>
            <a:r>
              <a:rPr lang="en-GB" sz="2400">
                <a:effectLst>
                  <a:outerShdw blurRad="38100" dist="38100" dir="2700000" algn="tl">
                    <a:srgbClr val="000000"/>
                  </a:outerShdw>
                </a:effectLst>
                <a:latin typeface="Arial" charset="0"/>
                <a:cs typeface="Arial" charset="0"/>
              </a:rPr>
              <a:t>to </a:t>
            </a:r>
            <a:r>
              <a:rPr lang="en-GB" sz="2800" smtClean="0">
                <a:effectLst>
                  <a:outerShdw blurRad="38100" dist="38100" dir="2700000" algn="tl">
                    <a:srgbClr val="000000"/>
                  </a:outerShdw>
                </a:effectLst>
                <a:latin typeface="Arial" charset="0"/>
                <a:cs typeface="Arial" charset="0"/>
              </a:rPr>
              <a:t>3600</a:t>
            </a:r>
            <a:r>
              <a:rPr lang="en-GB" sz="2400" smtClean="0">
                <a:effectLst>
                  <a:outerShdw blurRad="38100" dist="38100" dir="2700000" algn="tl">
                    <a:srgbClr val="000000"/>
                  </a:outerShdw>
                </a:effectLst>
                <a:latin typeface="Arial" charset="0"/>
                <a:cs typeface="Arial" charset="0"/>
              </a:rPr>
              <a:t> </a:t>
            </a:r>
            <a:r>
              <a:rPr lang="en-GB" sz="2400" dirty="0">
                <a:effectLst>
                  <a:outerShdw blurRad="38100" dist="38100" dir="2700000" algn="tl">
                    <a:srgbClr val="000000"/>
                  </a:outerShdw>
                </a:effectLst>
                <a:latin typeface="Arial" charset="0"/>
                <a:cs typeface="Arial" charset="0"/>
              </a:rPr>
              <a:t>Users</a:t>
            </a:r>
          </a:p>
        </p:txBody>
      </p:sp>
      <p:pic>
        <p:nvPicPr>
          <p:cNvPr id="6" name="Picture 11" descr="Database Sm"/>
          <p:cNvPicPr>
            <a:picLocks noChangeAspect="1" noChangeArrowheads="1"/>
          </p:cNvPicPr>
          <p:nvPr/>
        </p:nvPicPr>
        <p:blipFill>
          <a:blip r:embed="rId5"/>
          <a:srcRect/>
          <a:stretch>
            <a:fillRect/>
          </a:stretch>
        </p:blipFill>
        <p:spPr bwMode="auto">
          <a:xfrm>
            <a:off x="1752600" y="3048000"/>
            <a:ext cx="1271588" cy="1524000"/>
          </a:xfrm>
          <a:prstGeom prst="rect">
            <a:avLst/>
          </a:prstGeom>
          <a:noFill/>
        </p:spPr>
      </p:pic>
      <p:pic>
        <p:nvPicPr>
          <p:cNvPr id="7" name="Picture 12" descr="XML Web Service sm"/>
          <p:cNvPicPr>
            <a:picLocks noChangeAspect="1" noChangeArrowheads="1"/>
          </p:cNvPicPr>
          <p:nvPr/>
        </p:nvPicPr>
        <p:blipFill>
          <a:blip r:embed="rId6"/>
          <a:srcRect/>
          <a:stretch>
            <a:fillRect/>
          </a:stretch>
        </p:blipFill>
        <p:spPr bwMode="auto">
          <a:xfrm>
            <a:off x="1828800" y="1905000"/>
            <a:ext cx="1208088" cy="14478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11111E-6 -2.08189E-8 L 0.53056 0.09993 " pathEditMode="relative" rAng="0" ptsTypes="AA">
                                      <p:cBhvr>
                                        <p:cTn id="6" dur="2000" fill="hold"/>
                                        <p:tgtEl>
                                          <p:spTgt spid="6"/>
                                        </p:tgtEl>
                                        <p:attrNameLst>
                                          <p:attrName>ppt_x</p:attrName>
                                          <p:attrName>ppt_y</p:attrName>
                                        </p:attrNameLst>
                                      </p:cBhvr>
                                      <p:rCtr x="265" y="50"/>
                                    </p:animMotion>
                                  </p:childTnLst>
                                </p:cTn>
                              </p:par>
                              <p:par>
                                <p:cTn id="7" presetID="42" presetClass="path" presetSubtype="0" accel="50000" decel="50000" fill="hold" nodeType="withEffect">
                                  <p:stCondLst>
                                    <p:cond delay="0"/>
                                  </p:stCondLst>
                                  <p:childTnLst>
                                    <p:animMotion origin="layout" path="M -2.22222E-6 2.68563E-6 L 0.01736 0.29424 " pathEditMode="relative" rAng="0" ptsTypes="AA">
                                      <p:cBhvr>
                                        <p:cTn id="8" dur="2000" fill="hold"/>
                                        <p:tgtEl>
                                          <p:spTgt spid="7"/>
                                        </p:tgtEl>
                                        <p:attrNameLst>
                                          <p:attrName>ppt_x</p:attrName>
                                          <p:attrName>ppt_y</p:attrName>
                                        </p:attrNameLst>
                                      </p:cBhvr>
                                      <p:rCtr x="9" y="147"/>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34182"/>
                                        </p:tgtEl>
                                        <p:attrNameLst>
                                          <p:attrName>style.visibility</p:attrName>
                                        </p:attrNameLst>
                                      </p:cBhvr>
                                      <p:to>
                                        <p:strVal val="visible"/>
                                      </p:to>
                                    </p:set>
                                    <p:animEffect transition="in" filter="fade">
                                      <p:cBhvr>
                                        <p:cTn id="12" dur="2000"/>
                                        <p:tgtEl>
                                          <p:spTgt spid="434182"/>
                                        </p:tgtEl>
                                      </p:cBhvr>
                                    </p:animEffect>
                                  </p:childTnLst>
                                </p:cTn>
                              </p:par>
                              <p:par>
                                <p:cTn id="13" presetID="10" presetClass="entr" presetSubtype="0" fill="hold" nodeType="withEffect">
                                  <p:stCondLst>
                                    <p:cond delay="0"/>
                                  </p:stCondLst>
                                  <p:childTnLst>
                                    <p:set>
                                      <p:cBhvr>
                                        <p:cTn id="14" dur="1" fill="hold">
                                          <p:stCondLst>
                                            <p:cond delay="0"/>
                                          </p:stCondLst>
                                        </p:cTn>
                                        <p:tgtEl>
                                          <p:spTgt spid="434183"/>
                                        </p:tgtEl>
                                        <p:attrNameLst>
                                          <p:attrName>style.visibility</p:attrName>
                                        </p:attrNameLst>
                                      </p:cBhvr>
                                      <p:to>
                                        <p:strVal val="visible"/>
                                      </p:to>
                                    </p:set>
                                    <p:animEffect transition="in" filter="fade">
                                      <p:cBhvr>
                                        <p:cTn id="15" dur="2000"/>
                                        <p:tgtEl>
                                          <p:spTgt spid="43418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4188"/>
                                        </p:tgtEl>
                                        <p:attrNameLst>
                                          <p:attrName>style.visibility</p:attrName>
                                        </p:attrNameLst>
                                      </p:cBhvr>
                                      <p:to>
                                        <p:strVal val="visible"/>
                                      </p:to>
                                    </p:set>
                                    <p:animEffect transition="in" filter="fade">
                                      <p:cBhvr>
                                        <p:cTn id="18" dur="2000"/>
                                        <p:tgtEl>
                                          <p:spTgt spid="434188"/>
                                        </p:tgtEl>
                                      </p:cBhvr>
                                    </p:animEffect>
                                  </p:childTnLst>
                                </p:cTn>
                              </p:par>
                            </p:childTnLst>
                          </p:cTn>
                        </p:par>
                        <p:par>
                          <p:cTn id="19" fill="hold">
                            <p:stCondLst>
                              <p:cond delay="4000"/>
                            </p:stCondLst>
                            <p:childTnLst>
                              <p:par>
                                <p:cTn id="20" presetID="10" presetClass="exit" presetSubtype="0" fill="hold" nodeType="after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88"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Picture 4" descr="SQL"/>
          <p:cNvPicPr>
            <a:picLocks noChangeAspect="1" noChangeArrowheads="1"/>
          </p:cNvPicPr>
          <p:nvPr/>
        </p:nvPicPr>
        <p:blipFill>
          <a:blip r:embed="rId4"/>
          <a:srcRect/>
          <a:stretch>
            <a:fillRect/>
          </a:stretch>
        </p:blipFill>
        <p:spPr bwMode="auto">
          <a:xfrm>
            <a:off x="5334000" y="1447800"/>
            <a:ext cx="2574925" cy="3810000"/>
          </a:xfrm>
          <a:prstGeom prst="rect">
            <a:avLst/>
          </a:prstGeom>
          <a:noFill/>
        </p:spPr>
      </p:pic>
      <p:pic>
        <p:nvPicPr>
          <p:cNvPr id="13" name="Picture 3" descr="Server and XML Web Service"/>
          <p:cNvPicPr>
            <a:picLocks noChangeAspect="1" noChangeArrowheads="1"/>
          </p:cNvPicPr>
          <p:nvPr/>
        </p:nvPicPr>
        <p:blipFill>
          <a:blip r:embed="rId5"/>
          <a:srcRect/>
          <a:stretch>
            <a:fillRect/>
          </a:stretch>
        </p:blipFill>
        <p:spPr bwMode="auto">
          <a:xfrm>
            <a:off x="914400" y="1524000"/>
            <a:ext cx="2490788" cy="3822700"/>
          </a:xfrm>
          <a:prstGeom prst="rect">
            <a:avLst/>
          </a:prstGeom>
          <a:noFill/>
        </p:spPr>
      </p:pic>
      <p:sp>
        <p:nvSpPr>
          <p:cNvPr id="463874" name="Rectangle 2"/>
          <p:cNvSpPr>
            <a:spLocks noGrp="1" noChangeArrowheads="1"/>
          </p:cNvSpPr>
          <p:nvPr>
            <p:ph type="title"/>
          </p:nvPr>
        </p:nvSpPr>
        <p:spPr/>
        <p:txBody>
          <a:bodyPr/>
          <a:lstStyle/>
          <a:p>
            <a:r>
              <a:rPr lang="en-GB"/>
              <a:t>24 x 7 Availability</a:t>
            </a:r>
          </a:p>
        </p:txBody>
      </p:sp>
      <p:pic>
        <p:nvPicPr>
          <p:cNvPr id="463875" name="Picture 3" descr="Server and XML Web Service"/>
          <p:cNvPicPr>
            <a:picLocks noChangeAspect="1" noChangeArrowheads="1"/>
          </p:cNvPicPr>
          <p:nvPr/>
        </p:nvPicPr>
        <p:blipFill>
          <a:blip r:embed="rId6" cstate="screen"/>
          <a:srcRect/>
          <a:stretch>
            <a:fillRect/>
          </a:stretch>
        </p:blipFill>
        <p:spPr bwMode="auto">
          <a:xfrm>
            <a:off x="1587500" y="1520825"/>
            <a:ext cx="1244600" cy="1908175"/>
          </a:xfrm>
          <a:prstGeom prst="rect">
            <a:avLst/>
          </a:prstGeom>
          <a:noFill/>
        </p:spPr>
      </p:pic>
      <p:pic>
        <p:nvPicPr>
          <p:cNvPr id="463876" name="Picture 4" descr="SQL"/>
          <p:cNvPicPr>
            <a:picLocks noChangeAspect="1" noChangeArrowheads="1"/>
          </p:cNvPicPr>
          <p:nvPr/>
        </p:nvPicPr>
        <p:blipFill>
          <a:blip r:embed="rId4"/>
          <a:srcRect/>
          <a:stretch>
            <a:fillRect/>
          </a:stretch>
        </p:blipFill>
        <p:spPr bwMode="auto">
          <a:xfrm>
            <a:off x="5975350" y="1495425"/>
            <a:ext cx="1306513" cy="1933575"/>
          </a:xfrm>
          <a:prstGeom prst="rect">
            <a:avLst/>
          </a:prstGeom>
          <a:noFill/>
        </p:spPr>
      </p:pic>
      <p:grpSp>
        <p:nvGrpSpPr>
          <p:cNvPr id="2" name="Group 20"/>
          <p:cNvGrpSpPr>
            <a:grpSpLocks/>
          </p:cNvGrpSpPr>
          <p:nvPr/>
        </p:nvGrpSpPr>
        <p:grpSpPr bwMode="auto">
          <a:xfrm>
            <a:off x="5257800" y="1371600"/>
            <a:ext cx="2743200" cy="5045075"/>
            <a:chOff x="3312" y="864"/>
            <a:chExt cx="1728" cy="3178"/>
          </a:xfrm>
        </p:grpSpPr>
        <p:pic>
          <p:nvPicPr>
            <p:cNvPr id="463886" name="Picture 14" descr="SQL"/>
            <p:cNvPicPr>
              <a:picLocks noChangeAspect="1" noChangeArrowheads="1"/>
            </p:cNvPicPr>
            <p:nvPr/>
          </p:nvPicPr>
          <p:blipFill>
            <a:blip r:embed="rId4"/>
            <a:srcRect/>
            <a:stretch>
              <a:fillRect/>
            </a:stretch>
          </p:blipFill>
          <p:spPr bwMode="auto">
            <a:xfrm>
              <a:off x="3792" y="2352"/>
              <a:ext cx="823" cy="1218"/>
            </a:xfrm>
            <a:prstGeom prst="rect">
              <a:avLst/>
            </a:prstGeom>
            <a:noFill/>
          </p:spPr>
        </p:pic>
        <p:sp>
          <p:nvSpPr>
            <p:cNvPr id="463887" name="AutoShape 15"/>
            <p:cNvSpPr>
              <a:spLocks noChangeArrowheads="1"/>
            </p:cNvSpPr>
            <p:nvPr/>
          </p:nvSpPr>
          <p:spPr bwMode="auto">
            <a:xfrm>
              <a:off x="3312" y="864"/>
              <a:ext cx="1728" cy="2832"/>
            </a:xfrm>
            <a:prstGeom prst="roundRect">
              <a:avLst>
                <a:gd name="adj" fmla="val 16667"/>
              </a:avLst>
            </a:prstGeom>
            <a:noFill/>
            <a:ln w="38100">
              <a:solidFill>
                <a:schemeClr val="tx1"/>
              </a:solidFill>
              <a:prstDash val="dash"/>
              <a:round/>
              <a:headEnd/>
              <a:tailEnd/>
            </a:ln>
            <a:effectLst/>
          </p:spPr>
          <p:txBody>
            <a:bodyPr wrap="none" anchor="ctr"/>
            <a:lstStyle/>
            <a:p>
              <a:endParaRPr lang="en-GB"/>
            </a:p>
          </p:txBody>
        </p:sp>
        <p:sp>
          <p:nvSpPr>
            <p:cNvPr id="463889" name="Text Box 17"/>
            <p:cNvSpPr txBox="1">
              <a:spLocks noChangeArrowheads="1"/>
            </p:cNvSpPr>
            <p:nvPr/>
          </p:nvSpPr>
          <p:spPr bwMode="auto">
            <a:xfrm>
              <a:off x="3312" y="3792"/>
              <a:ext cx="1728" cy="250"/>
            </a:xfrm>
            <a:prstGeom prst="rect">
              <a:avLst/>
            </a:prstGeom>
            <a:noFill/>
            <a:ln w="12700">
              <a:noFill/>
              <a:miter lim="800000"/>
              <a:headEnd/>
              <a:tailEnd/>
            </a:ln>
            <a:effectLst/>
          </p:spPr>
          <p:txBody>
            <a:bodyPr>
              <a:spAutoFit/>
            </a:bodyPr>
            <a:lstStyle/>
            <a:p>
              <a:pPr algn="ctr"/>
              <a:r>
                <a:rPr lang="en-GB" sz="2000">
                  <a:solidFill>
                    <a:schemeClr val="tx2"/>
                  </a:solidFill>
                </a:rPr>
                <a:t>Clustered Sql Server</a:t>
              </a:r>
            </a:p>
          </p:txBody>
        </p:sp>
      </p:grpSp>
      <p:grpSp>
        <p:nvGrpSpPr>
          <p:cNvPr id="3" name="Group 21"/>
          <p:cNvGrpSpPr>
            <a:grpSpLocks/>
          </p:cNvGrpSpPr>
          <p:nvPr/>
        </p:nvGrpSpPr>
        <p:grpSpPr bwMode="auto">
          <a:xfrm>
            <a:off x="914400" y="3733800"/>
            <a:ext cx="2743200" cy="2454275"/>
            <a:chOff x="576" y="2352"/>
            <a:chExt cx="1728" cy="1546"/>
          </a:xfrm>
        </p:grpSpPr>
        <p:pic>
          <p:nvPicPr>
            <p:cNvPr id="463888" name="Picture 16" descr="Server and XML Web Service"/>
            <p:cNvPicPr>
              <a:picLocks noChangeAspect="1" noChangeArrowheads="1"/>
            </p:cNvPicPr>
            <p:nvPr/>
          </p:nvPicPr>
          <p:blipFill>
            <a:blip r:embed="rId6" cstate="screen"/>
            <a:srcRect/>
            <a:stretch>
              <a:fillRect/>
            </a:stretch>
          </p:blipFill>
          <p:spPr bwMode="auto">
            <a:xfrm>
              <a:off x="1008" y="2400"/>
              <a:ext cx="784" cy="1202"/>
            </a:xfrm>
            <a:prstGeom prst="rect">
              <a:avLst/>
            </a:prstGeom>
            <a:noFill/>
          </p:spPr>
        </p:pic>
        <p:sp>
          <p:nvSpPr>
            <p:cNvPr id="463890" name="Rectangle 18"/>
            <p:cNvSpPr>
              <a:spLocks noChangeArrowheads="1"/>
            </p:cNvSpPr>
            <p:nvPr/>
          </p:nvSpPr>
          <p:spPr bwMode="auto">
            <a:xfrm>
              <a:off x="720" y="2352"/>
              <a:ext cx="1296" cy="1392"/>
            </a:xfrm>
            <a:prstGeom prst="rect">
              <a:avLst/>
            </a:prstGeom>
            <a:solidFill>
              <a:srgbClr val="1B3574">
                <a:alpha val="49001"/>
              </a:srgbClr>
            </a:solidFill>
            <a:ln w="12700">
              <a:noFill/>
              <a:miter lim="800000"/>
              <a:headEnd/>
              <a:tailEnd/>
            </a:ln>
            <a:effectLst>
              <a:softEdge rad="63500"/>
            </a:effectLst>
          </p:spPr>
          <p:txBody>
            <a:bodyPr wrap="none" anchor="ctr"/>
            <a:lstStyle/>
            <a:p>
              <a:endParaRPr lang="en-GB"/>
            </a:p>
          </p:txBody>
        </p:sp>
        <p:sp>
          <p:nvSpPr>
            <p:cNvPr id="463891" name="Text Box 19"/>
            <p:cNvSpPr txBox="1">
              <a:spLocks noChangeArrowheads="1"/>
            </p:cNvSpPr>
            <p:nvPr/>
          </p:nvSpPr>
          <p:spPr bwMode="auto">
            <a:xfrm>
              <a:off x="576" y="3648"/>
              <a:ext cx="1728" cy="250"/>
            </a:xfrm>
            <a:prstGeom prst="rect">
              <a:avLst/>
            </a:prstGeom>
            <a:noFill/>
            <a:ln w="12700">
              <a:noFill/>
              <a:miter lim="800000"/>
              <a:headEnd/>
              <a:tailEnd/>
            </a:ln>
            <a:effectLst/>
          </p:spPr>
          <p:txBody>
            <a:bodyPr>
              <a:spAutoFit/>
            </a:bodyPr>
            <a:lstStyle/>
            <a:p>
              <a:pPr algn="ctr"/>
              <a:r>
                <a:rPr lang="en-GB" sz="2000">
                  <a:solidFill>
                    <a:schemeClr val="tx2"/>
                  </a:solidFill>
                </a:rPr>
                <a:t>Standby App Server</a:t>
              </a:r>
            </a:p>
          </p:txBody>
        </p:sp>
      </p:gr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3.33333E-6 -3.01874E-6 L 3.33333E-6 -0.14434 " pathEditMode="relative" rAng="0" ptsTypes="AA">
                                      <p:cBhvr>
                                        <p:cTn id="6" dur="2000" fill="hold"/>
                                        <p:tgtEl>
                                          <p:spTgt spid="13"/>
                                        </p:tgtEl>
                                        <p:attrNameLst>
                                          <p:attrName>ppt_x</p:attrName>
                                          <p:attrName>ppt_y</p:attrName>
                                        </p:attrNameLst>
                                      </p:cBhvr>
                                      <p:rCtr x="0" y="-72"/>
                                    </p:animMotion>
                                  </p:childTnLst>
                                </p:cTn>
                              </p:par>
                              <p:par>
                                <p:cTn id="7" presetID="64" presetClass="path" presetSubtype="0" accel="50000" decel="50000" fill="hold" nodeType="withEffect">
                                  <p:stCondLst>
                                    <p:cond delay="0"/>
                                  </p:stCondLst>
                                  <p:childTnLst>
                                    <p:animMotion origin="layout" path="M -1.94444E-6 3.81679E-7 L 0.00087 -0.14434 " pathEditMode="relative" rAng="0" ptsTypes="AA">
                                      <p:cBhvr>
                                        <p:cTn id="8" dur="2000" fill="hold"/>
                                        <p:tgtEl>
                                          <p:spTgt spid="14"/>
                                        </p:tgtEl>
                                        <p:attrNameLst>
                                          <p:attrName>ppt_x</p:attrName>
                                          <p:attrName>ppt_y</p:attrName>
                                        </p:attrNameLst>
                                      </p:cBhvr>
                                      <p:rCtr x="0" y="-72"/>
                                    </p:animMotion>
                                  </p:childTnLst>
                                </p:cTn>
                              </p:par>
                              <p:par>
                                <p:cTn id="9" presetID="6" presetClass="emph" presetSubtype="0" fill="hold" nodeType="withEffect">
                                  <p:stCondLst>
                                    <p:cond delay="0"/>
                                  </p:stCondLst>
                                  <p:childTnLst>
                                    <p:animScale>
                                      <p:cBhvr>
                                        <p:cTn id="10" dur="2000" fill="hold"/>
                                        <p:tgtEl>
                                          <p:spTgt spid="13"/>
                                        </p:tgtEl>
                                      </p:cBhvr>
                                      <p:by x="50000" y="50000"/>
                                    </p:animScale>
                                  </p:childTnLst>
                                </p:cTn>
                              </p:par>
                              <p:par>
                                <p:cTn id="11" presetID="6" presetClass="emph" presetSubtype="0" fill="hold" nodeType="withEffect">
                                  <p:stCondLst>
                                    <p:cond delay="0"/>
                                  </p:stCondLst>
                                  <p:childTnLst>
                                    <p:animScale>
                                      <p:cBhvr>
                                        <p:cTn id="12" dur="2000" fill="hold"/>
                                        <p:tgtEl>
                                          <p:spTgt spid="14"/>
                                        </p:tgtEl>
                                      </p:cBhvr>
                                      <p:by x="50000" y="50000"/>
                                    </p:animScale>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463876"/>
                                        </p:tgtEl>
                                        <p:attrNameLst>
                                          <p:attrName>style.visibility</p:attrName>
                                        </p:attrNameLst>
                                      </p:cBhvr>
                                      <p:to>
                                        <p:strVal val="visible"/>
                                      </p:to>
                                    </p:set>
                                    <p:animEffect transition="in" filter="fade">
                                      <p:cBhvr>
                                        <p:cTn id="16" dur="500"/>
                                        <p:tgtEl>
                                          <p:spTgt spid="463876"/>
                                        </p:tgtEl>
                                      </p:cBhvr>
                                    </p:animEffect>
                                  </p:childTnLst>
                                </p:cTn>
                              </p:par>
                              <p:par>
                                <p:cTn id="17" presetID="10" presetClass="entr" presetSubtype="0" fill="hold" nodeType="withEffect">
                                  <p:stCondLst>
                                    <p:cond delay="0"/>
                                  </p:stCondLst>
                                  <p:childTnLst>
                                    <p:set>
                                      <p:cBhvr>
                                        <p:cTn id="18" dur="1" fill="hold">
                                          <p:stCondLst>
                                            <p:cond delay="0"/>
                                          </p:stCondLst>
                                        </p:cTn>
                                        <p:tgtEl>
                                          <p:spTgt spid="463875"/>
                                        </p:tgtEl>
                                        <p:attrNameLst>
                                          <p:attrName>style.visibility</p:attrName>
                                        </p:attrNameLst>
                                      </p:cBhvr>
                                      <p:to>
                                        <p:strVal val="visible"/>
                                      </p:to>
                                    </p:set>
                                    <p:animEffect transition="in" filter="fade">
                                      <p:cBhvr>
                                        <p:cTn id="19" dur="500"/>
                                        <p:tgtEl>
                                          <p:spTgt spid="463875"/>
                                        </p:tgtEl>
                                      </p:cBhvr>
                                    </p:animEffect>
                                  </p:childTnLst>
                                </p:cTn>
                              </p:par>
                            </p:childTnLst>
                          </p:cTn>
                        </p:par>
                        <p:par>
                          <p:cTn id="20" fill="hold">
                            <p:stCondLst>
                              <p:cond delay="2500"/>
                            </p:stCondLst>
                            <p:childTnLst>
                              <p:par>
                                <p:cTn id="21" presetID="10" presetClass="exit" presetSubtype="0" fill="hold" nodeType="after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p:txBody>
          <a:bodyPr/>
          <a:lstStyle/>
          <a:p>
            <a:r>
              <a:rPr lang="en-GB" dirty="0"/>
              <a:t>Separate Build Server</a:t>
            </a:r>
          </a:p>
        </p:txBody>
      </p:sp>
      <p:pic>
        <p:nvPicPr>
          <p:cNvPr id="478211" name="Picture 3" descr="Server and XML Web Service"/>
          <p:cNvPicPr>
            <a:picLocks noChangeAspect="1" noChangeArrowheads="1"/>
          </p:cNvPicPr>
          <p:nvPr/>
        </p:nvPicPr>
        <p:blipFill>
          <a:blip r:embed="rId3" cstate="screen"/>
          <a:srcRect/>
          <a:stretch>
            <a:fillRect/>
          </a:stretch>
        </p:blipFill>
        <p:spPr bwMode="auto">
          <a:xfrm>
            <a:off x="1587500" y="1520825"/>
            <a:ext cx="1244600" cy="1908175"/>
          </a:xfrm>
          <a:prstGeom prst="rect">
            <a:avLst/>
          </a:prstGeom>
          <a:noFill/>
        </p:spPr>
      </p:pic>
      <p:pic>
        <p:nvPicPr>
          <p:cNvPr id="478212" name="Picture 4" descr="SQL"/>
          <p:cNvPicPr>
            <a:picLocks noChangeAspect="1" noChangeArrowheads="1"/>
          </p:cNvPicPr>
          <p:nvPr/>
        </p:nvPicPr>
        <p:blipFill>
          <a:blip r:embed="rId4"/>
          <a:srcRect/>
          <a:stretch>
            <a:fillRect/>
          </a:stretch>
        </p:blipFill>
        <p:spPr bwMode="auto">
          <a:xfrm>
            <a:off x="5975350" y="1495425"/>
            <a:ext cx="1306513" cy="1933575"/>
          </a:xfrm>
          <a:prstGeom prst="rect">
            <a:avLst/>
          </a:prstGeom>
          <a:noFill/>
        </p:spPr>
      </p:pic>
      <p:grpSp>
        <p:nvGrpSpPr>
          <p:cNvPr id="2" name="Group 5"/>
          <p:cNvGrpSpPr>
            <a:grpSpLocks/>
          </p:cNvGrpSpPr>
          <p:nvPr/>
        </p:nvGrpSpPr>
        <p:grpSpPr bwMode="auto">
          <a:xfrm>
            <a:off x="1560513" y="4038600"/>
            <a:ext cx="1298575" cy="1981200"/>
            <a:chOff x="1440" y="2640"/>
            <a:chExt cx="818" cy="1248"/>
          </a:xfrm>
        </p:grpSpPr>
        <p:pic>
          <p:nvPicPr>
            <p:cNvPr id="478214" name="Picture 6" descr="Server"/>
            <p:cNvPicPr>
              <a:picLocks noChangeAspect="1" noChangeArrowheads="1"/>
            </p:cNvPicPr>
            <p:nvPr/>
          </p:nvPicPr>
          <p:blipFill>
            <a:blip r:embed="rId5" cstate="screen"/>
            <a:srcRect/>
            <a:stretch>
              <a:fillRect/>
            </a:stretch>
          </p:blipFill>
          <p:spPr bwMode="auto">
            <a:xfrm>
              <a:off x="1440" y="2640"/>
              <a:ext cx="818" cy="1207"/>
            </a:xfrm>
            <a:prstGeom prst="rect">
              <a:avLst/>
            </a:prstGeom>
            <a:noFill/>
          </p:spPr>
        </p:pic>
        <p:pic>
          <p:nvPicPr>
            <p:cNvPr id="478215" name="Picture 7" descr="Binary Code Sm"/>
            <p:cNvPicPr>
              <a:picLocks noChangeAspect="1" noChangeArrowheads="1"/>
            </p:cNvPicPr>
            <p:nvPr/>
          </p:nvPicPr>
          <p:blipFill>
            <a:blip r:embed="rId6" cstate="screen"/>
            <a:srcRect/>
            <a:stretch>
              <a:fillRect/>
            </a:stretch>
          </p:blipFill>
          <p:spPr bwMode="auto">
            <a:xfrm>
              <a:off x="1872" y="3312"/>
              <a:ext cx="274" cy="576"/>
            </a:xfrm>
            <a:prstGeom prst="rect">
              <a:avLst/>
            </a:prstGeom>
            <a:noFill/>
          </p:spPr>
        </p:pic>
      </p:grpSp>
      <p:sp>
        <p:nvSpPr>
          <p:cNvPr id="478216" name="Text Box 8"/>
          <p:cNvSpPr txBox="1">
            <a:spLocks noChangeArrowheads="1"/>
          </p:cNvSpPr>
          <p:nvPr/>
        </p:nvSpPr>
        <p:spPr bwMode="auto">
          <a:xfrm>
            <a:off x="3505200" y="4114800"/>
            <a:ext cx="4676775" cy="1187450"/>
          </a:xfrm>
          <a:prstGeom prst="rect">
            <a:avLst/>
          </a:prstGeom>
          <a:noFill/>
          <a:ln w="12700">
            <a:noFill/>
            <a:miter lim="800000"/>
            <a:headEnd/>
            <a:tailEnd/>
          </a:ln>
          <a:effectLst/>
        </p:spPr>
        <p:txBody>
          <a:bodyPr wrap="none">
            <a:spAutoFit/>
          </a:bodyPr>
          <a:lstStyle/>
          <a:p>
            <a:r>
              <a:rPr lang="en-GB" sz="2400" b="0">
                <a:effectLst>
                  <a:outerShdw blurRad="38100" dist="38100" dir="2700000" algn="tl">
                    <a:srgbClr val="000000"/>
                  </a:outerShdw>
                </a:effectLst>
                <a:latin typeface="Arial" charset="0"/>
                <a:cs typeface="Arial" charset="0"/>
              </a:rPr>
              <a:t>Separate Build server takes load </a:t>
            </a:r>
          </a:p>
          <a:p>
            <a:r>
              <a:rPr lang="en-GB" sz="2400" b="0">
                <a:effectLst>
                  <a:outerShdw blurRad="38100" dist="38100" dir="2700000" algn="tl">
                    <a:srgbClr val="000000"/>
                  </a:outerShdw>
                </a:effectLst>
                <a:latin typeface="Arial" charset="0"/>
                <a:cs typeface="Arial" charset="0"/>
              </a:rPr>
              <a:t>off the TFS machine for </a:t>
            </a:r>
          </a:p>
          <a:p>
            <a:r>
              <a:rPr lang="en-GB" sz="2400" b="0">
                <a:effectLst>
                  <a:outerShdw blurRad="38100" dist="38100" dir="2700000" algn="tl">
                    <a:srgbClr val="000000"/>
                  </a:outerShdw>
                </a:effectLst>
                <a:latin typeface="Arial" charset="0"/>
                <a:cs typeface="Arial" charset="0"/>
              </a:rPr>
              <a:t>Continuous Integration</a:t>
            </a:r>
          </a:p>
        </p:txBody>
      </p:sp>
      <p:grpSp>
        <p:nvGrpSpPr>
          <p:cNvPr id="3" name="Group 5"/>
          <p:cNvGrpSpPr>
            <a:grpSpLocks/>
          </p:cNvGrpSpPr>
          <p:nvPr/>
        </p:nvGrpSpPr>
        <p:grpSpPr bwMode="auto">
          <a:xfrm>
            <a:off x="5257800" y="1371600"/>
            <a:ext cx="2743200" cy="5045075"/>
            <a:chOff x="3312" y="864"/>
            <a:chExt cx="1728" cy="3178"/>
          </a:xfrm>
        </p:grpSpPr>
        <p:pic>
          <p:nvPicPr>
            <p:cNvPr id="10" name="Picture 6" descr="SQL"/>
            <p:cNvPicPr>
              <a:picLocks noChangeAspect="1" noChangeArrowheads="1"/>
            </p:cNvPicPr>
            <p:nvPr/>
          </p:nvPicPr>
          <p:blipFill>
            <a:blip r:embed="rId4"/>
            <a:srcRect/>
            <a:stretch>
              <a:fillRect/>
            </a:stretch>
          </p:blipFill>
          <p:spPr bwMode="auto">
            <a:xfrm>
              <a:off x="3792" y="2352"/>
              <a:ext cx="823" cy="1218"/>
            </a:xfrm>
            <a:prstGeom prst="rect">
              <a:avLst/>
            </a:prstGeom>
            <a:noFill/>
          </p:spPr>
        </p:pic>
        <p:sp>
          <p:nvSpPr>
            <p:cNvPr id="11" name="AutoShape 7"/>
            <p:cNvSpPr>
              <a:spLocks noChangeArrowheads="1"/>
            </p:cNvSpPr>
            <p:nvPr/>
          </p:nvSpPr>
          <p:spPr bwMode="auto">
            <a:xfrm>
              <a:off x="3312" y="864"/>
              <a:ext cx="1728" cy="2832"/>
            </a:xfrm>
            <a:prstGeom prst="roundRect">
              <a:avLst>
                <a:gd name="adj" fmla="val 16667"/>
              </a:avLst>
            </a:prstGeom>
            <a:noFill/>
            <a:ln w="38100">
              <a:solidFill>
                <a:schemeClr val="tx1"/>
              </a:solidFill>
              <a:prstDash val="dash"/>
              <a:round/>
              <a:headEnd/>
              <a:tailEnd/>
            </a:ln>
            <a:effectLst/>
          </p:spPr>
          <p:txBody>
            <a:bodyPr wrap="none" anchor="ctr"/>
            <a:lstStyle/>
            <a:p>
              <a:endParaRPr lang="en-GB"/>
            </a:p>
          </p:txBody>
        </p:sp>
        <p:sp>
          <p:nvSpPr>
            <p:cNvPr id="12" name="Text Box 8"/>
            <p:cNvSpPr txBox="1">
              <a:spLocks noChangeArrowheads="1"/>
            </p:cNvSpPr>
            <p:nvPr/>
          </p:nvSpPr>
          <p:spPr bwMode="auto">
            <a:xfrm>
              <a:off x="3312" y="3792"/>
              <a:ext cx="1728" cy="250"/>
            </a:xfrm>
            <a:prstGeom prst="rect">
              <a:avLst/>
            </a:prstGeom>
            <a:noFill/>
            <a:ln w="12700">
              <a:noFill/>
              <a:miter lim="800000"/>
              <a:headEnd/>
              <a:tailEnd/>
            </a:ln>
            <a:effectLst/>
          </p:spPr>
          <p:txBody>
            <a:bodyPr>
              <a:spAutoFit/>
            </a:bodyPr>
            <a:lstStyle/>
            <a:p>
              <a:pPr algn="ctr"/>
              <a:r>
                <a:rPr lang="en-GB" sz="2000" dirty="0">
                  <a:solidFill>
                    <a:schemeClr val="tx2"/>
                  </a:solidFill>
                </a:rPr>
                <a:t>Clustered </a:t>
              </a:r>
              <a:r>
                <a:rPr lang="en-GB" sz="2000" dirty="0" err="1">
                  <a:solidFill>
                    <a:schemeClr val="tx2"/>
                  </a:solidFill>
                </a:rPr>
                <a:t>Sql</a:t>
              </a:r>
              <a:r>
                <a:rPr lang="en-GB" sz="2000" dirty="0">
                  <a:solidFill>
                    <a:schemeClr val="tx2"/>
                  </a:solidFill>
                </a:rPr>
                <a:t> Server</a:t>
              </a:r>
            </a:p>
          </p:txBody>
        </p:sp>
      </p:grpSp>
      <p:grpSp>
        <p:nvGrpSpPr>
          <p:cNvPr id="4" name="Group 9"/>
          <p:cNvGrpSpPr>
            <a:grpSpLocks/>
          </p:cNvGrpSpPr>
          <p:nvPr/>
        </p:nvGrpSpPr>
        <p:grpSpPr bwMode="auto">
          <a:xfrm>
            <a:off x="914400" y="3733800"/>
            <a:ext cx="2743200" cy="2454275"/>
            <a:chOff x="576" y="2352"/>
            <a:chExt cx="1728" cy="1546"/>
          </a:xfrm>
        </p:grpSpPr>
        <p:pic>
          <p:nvPicPr>
            <p:cNvPr id="14" name="Picture 10" descr="Server and XML Web Service"/>
            <p:cNvPicPr>
              <a:picLocks noChangeAspect="1" noChangeArrowheads="1"/>
            </p:cNvPicPr>
            <p:nvPr/>
          </p:nvPicPr>
          <p:blipFill>
            <a:blip r:embed="rId3" cstate="screen"/>
            <a:srcRect/>
            <a:stretch>
              <a:fillRect/>
            </a:stretch>
          </p:blipFill>
          <p:spPr bwMode="auto">
            <a:xfrm>
              <a:off x="1008" y="2400"/>
              <a:ext cx="784" cy="1202"/>
            </a:xfrm>
            <a:prstGeom prst="rect">
              <a:avLst/>
            </a:prstGeom>
            <a:noFill/>
          </p:spPr>
        </p:pic>
        <p:sp>
          <p:nvSpPr>
            <p:cNvPr id="15" name="Rectangle 11"/>
            <p:cNvSpPr>
              <a:spLocks noChangeArrowheads="1"/>
            </p:cNvSpPr>
            <p:nvPr/>
          </p:nvSpPr>
          <p:spPr bwMode="auto">
            <a:xfrm>
              <a:off x="720" y="2352"/>
              <a:ext cx="1296" cy="1392"/>
            </a:xfrm>
            <a:prstGeom prst="rect">
              <a:avLst/>
            </a:prstGeom>
            <a:solidFill>
              <a:srgbClr val="1B3574">
                <a:alpha val="49001"/>
              </a:srgbClr>
            </a:solidFill>
            <a:ln w="12700">
              <a:noFill/>
              <a:miter lim="800000"/>
              <a:headEnd/>
              <a:tailEnd/>
            </a:ln>
            <a:effectLst/>
          </p:spPr>
          <p:txBody>
            <a:bodyPr wrap="none" anchor="ctr"/>
            <a:lstStyle/>
            <a:p>
              <a:endParaRPr lang="en-GB"/>
            </a:p>
          </p:txBody>
        </p:sp>
        <p:sp>
          <p:nvSpPr>
            <p:cNvPr id="16" name="Text Box 12"/>
            <p:cNvSpPr txBox="1">
              <a:spLocks noChangeArrowheads="1"/>
            </p:cNvSpPr>
            <p:nvPr/>
          </p:nvSpPr>
          <p:spPr bwMode="auto">
            <a:xfrm>
              <a:off x="576" y="3648"/>
              <a:ext cx="1728" cy="250"/>
            </a:xfrm>
            <a:prstGeom prst="rect">
              <a:avLst/>
            </a:prstGeom>
            <a:noFill/>
            <a:ln w="12700">
              <a:noFill/>
              <a:miter lim="800000"/>
              <a:headEnd/>
              <a:tailEnd/>
            </a:ln>
            <a:effectLst/>
          </p:spPr>
          <p:txBody>
            <a:bodyPr>
              <a:spAutoFit/>
            </a:bodyPr>
            <a:lstStyle/>
            <a:p>
              <a:pPr algn="ctr"/>
              <a:r>
                <a:rPr lang="en-GB" sz="2000">
                  <a:solidFill>
                    <a:schemeClr val="tx2"/>
                  </a:solidFill>
                </a:rPr>
                <a:t>Standby App Server</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000"/>
                                        <p:tgtEl>
                                          <p:spTgt spid="4"/>
                                        </p:tgtEl>
                                      </p:cBhvr>
                                    </p:animEffect>
                                    <p:set>
                                      <p:cBhvr>
                                        <p:cTn id="7" dur="1" fill="hold">
                                          <p:stCondLst>
                                            <p:cond delay="999"/>
                                          </p:stCondLst>
                                        </p:cTn>
                                        <p:tgtEl>
                                          <p:spTgt spid="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3"/>
                                        </p:tgtEl>
                                      </p:cBhvr>
                                    </p:animEffect>
                                    <p:set>
                                      <p:cBhvr>
                                        <p:cTn id="10" dur="1" fill="hold">
                                          <p:stCondLst>
                                            <p:cond delay="999"/>
                                          </p:stCondLst>
                                        </p:cTn>
                                        <p:tgtEl>
                                          <p:spTgt spid="3"/>
                                        </p:tgtEl>
                                        <p:attrNameLst>
                                          <p:attrName>style.visibility</p:attrName>
                                        </p:attrNameLst>
                                      </p:cBhvr>
                                      <p:to>
                                        <p:strVal val="hidden"/>
                                      </p:to>
                                    </p:se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8216"/>
                                        </p:tgtEl>
                                        <p:attrNameLst>
                                          <p:attrName>style.visibility</p:attrName>
                                        </p:attrNameLst>
                                      </p:cBhvr>
                                      <p:to>
                                        <p:strVal val="visible"/>
                                      </p:to>
                                    </p:set>
                                    <p:animEffect transition="in" filter="fade">
                                      <p:cBhvr>
                                        <p:cTn id="17" dur="1000"/>
                                        <p:tgtEl>
                                          <p:spTgt spid="4782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78210"/>
                                        </p:tgtEl>
                                        <p:attrNameLst>
                                          <p:attrName>style.visibility</p:attrName>
                                        </p:attrNameLst>
                                      </p:cBhvr>
                                      <p:to>
                                        <p:strVal val="visible"/>
                                      </p:to>
                                    </p:set>
                                    <p:animEffect transition="in" filter="fade">
                                      <p:cBhvr>
                                        <p:cTn id="20" dur="1000"/>
                                        <p:tgtEl>
                                          <p:spTgt spid="478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0" grpId="0"/>
      <p:bldP spid="478216"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4898" name="Rectangle 2"/>
          <p:cNvSpPr>
            <a:spLocks noGrp="1" noChangeArrowheads="1"/>
          </p:cNvSpPr>
          <p:nvPr>
            <p:ph type="title"/>
          </p:nvPr>
        </p:nvSpPr>
        <p:spPr/>
        <p:txBody>
          <a:bodyPr/>
          <a:lstStyle/>
          <a:p>
            <a:r>
              <a:rPr lang="en-GB" dirty="0"/>
              <a:t>Proxy Server</a:t>
            </a:r>
          </a:p>
        </p:txBody>
      </p:sp>
      <p:pic>
        <p:nvPicPr>
          <p:cNvPr id="464900" name="Picture 4" descr="SQL"/>
          <p:cNvPicPr>
            <a:picLocks noChangeAspect="1" noChangeArrowheads="1"/>
          </p:cNvPicPr>
          <p:nvPr/>
        </p:nvPicPr>
        <p:blipFill>
          <a:blip r:embed="rId3"/>
          <a:srcRect/>
          <a:stretch>
            <a:fillRect/>
          </a:stretch>
        </p:blipFill>
        <p:spPr bwMode="auto">
          <a:xfrm>
            <a:off x="5975350" y="1495425"/>
            <a:ext cx="1306513" cy="1933575"/>
          </a:xfrm>
          <a:prstGeom prst="rect">
            <a:avLst/>
          </a:prstGeom>
          <a:noFill/>
        </p:spPr>
      </p:pic>
      <p:grpSp>
        <p:nvGrpSpPr>
          <p:cNvPr id="2" name="Group 10"/>
          <p:cNvGrpSpPr>
            <a:grpSpLocks/>
          </p:cNvGrpSpPr>
          <p:nvPr/>
        </p:nvGrpSpPr>
        <p:grpSpPr bwMode="auto">
          <a:xfrm>
            <a:off x="762000" y="1446213"/>
            <a:ext cx="1298575" cy="1982787"/>
            <a:chOff x="3767" y="2688"/>
            <a:chExt cx="818" cy="1249"/>
          </a:xfrm>
        </p:grpSpPr>
        <p:pic>
          <p:nvPicPr>
            <p:cNvPr id="464904" name="Picture 8" descr="Server"/>
            <p:cNvPicPr>
              <a:picLocks noChangeAspect="1" noChangeArrowheads="1"/>
            </p:cNvPicPr>
            <p:nvPr/>
          </p:nvPicPr>
          <p:blipFill>
            <a:blip r:embed="rId4" cstate="screen"/>
            <a:srcRect/>
            <a:stretch>
              <a:fillRect/>
            </a:stretch>
          </p:blipFill>
          <p:spPr bwMode="auto">
            <a:xfrm>
              <a:off x="3767" y="2688"/>
              <a:ext cx="818" cy="1207"/>
            </a:xfrm>
            <a:prstGeom prst="rect">
              <a:avLst/>
            </a:prstGeom>
            <a:noFill/>
          </p:spPr>
        </p:pic>
        <p:pic>
          <p:nvPicPr>
            <p:cNvPr id="464905" name="Picture 9" descr="Firewall sm"/>
            <p:cNvPicPr>
              <a:picLocks noChangeAspect="1" noChangeArrowheads="1"/>
            </p:cNvPicPr>
            <p:nvPr/>
          </p:nvPicPr>
          <p:blipFill>
            <a:blip r:embed="rId5"/>
            <a:srcRect/>
            <a:stretch>
              <a:fillRect/>
            </a:stretch>
          </p:blipFill>
          <p:spPr bwMode="auto">
            <a:xfrm>
              <a:off x="4176" y="3360"/>
              <a:ext cx="404" cy="577"/>
            </a:xfrm>
            <a:prstGeom prst="rect">
              <a:avLst/>
            </a:prstGeom>
            <a:noFill/>
          </p:spPr>
        </p:pic>
      </p:grpSp>
      <p:sp>
        <p:nvSpPr>
          <p:cNvPr id="464907" name="Text Box 11"/>
          <p:cNvSpPr txBox="1">
            <a:spLocks noChangeArrowheads="1"/>
          </p:cNvSpPr>
          <p:nvPr/>
        </p:nvSpPr>
        <p:spPr bwMode="auto">
          <a:xfrm>
            <a:off x="382588" y="4038600"/>
            <a:ext cx="2963862" cy="1917700"/>
          </a:xfrm>
          <a:prstGeom prst="rect">
            <a:avLst/>
          </a:prstGeom>
          <a:noFill/>
          <a:ln w="12700">
            <a:noFill/>
            <a:miter lim="800000"/>
            <a:headEnd/>
            <a:tailEnd/>
          </a:ln>
          <a:effectLst/>
        </p:spPr>
        <p:txBody>
          <a:bodyPr wrap="none">
            <a:spAutoFit/>
          </a:bodyPr>
          <a:lstStyle/>
          <a:p>
            <a:r>
              <a:rPr lang="en-GB" sz="2400" b="0">
                <a:effectLst>
                  <a:outerShdw blurRad="38100" dist="38100" dir="2700000" algn="tl">
                    <a:srgbClr val="000000"/>
                  </a:outerShdw>
                </a:effectLst>
                <a:latin typeface="Arial" charset="0"/>
                <a:cs typeface="Arial" charset="0"/>
              </a:rPr>
              <a:t>Proxy Server allows </a:t>
            </a:r>
          </a:p>
          <a:p>
            <a:r>
              <a:rPr lang="en-GB" sz="2400" b="0">
                <a:effectLst>
                  <a:outerShdw blurRad="38100" dist="38100" dir="2700000" algn="tl">
                    <a:srgbClr val="000000"/>
                  </a:outerShdw>
                </a:effectLst>
                <a:latin typeface="Arial" charset="0"/>
                <a:cs typeface="Arial" charset="0"/>
              </a:rPr>
              <a:t>fast connection for </a:t>
            </a:r>
          </a:p>
          <a:p>
            <a:r>
              <a:rPr lang="en-GB" sz="2400" b="0">
                <a:effectLst>
                  <a:outerShdw blurRad="38100" dist="38100" dir="2700000" algn="tl">
                    <a:srgbClr val="000000"/>
                  </a:outerShdw>
                </a:effectLst>
                <a:latin typeface="Arial" charset="0"/>
                <a:cs typeface="Arial" charset="0"/>
              </a:rPr>
              <a:t>distributed </a:t>
            </a:r>
          </a:p>
          <a:p>
            <a:r>
              <a:rPr lang="en-GB" sz="2400" b="0">
                <a:effectLst>
                  <a:outerShdw blurRad="38100" dist="38100" dir="2700000" algn="tl">
                    <a:srgbClr val="000000"/>
                  </a:outerShdw>
                </a:effectLst>
                <a:latin typeface="Arial" charset="0"/>
                <a:cs typeface="Arial" charset="0"/>
              </a:rPr>
              <a:t>development </a:t>
            </a:r>
          </a:p>
          <a:p>
            <a:r>
              <a:rPr lang="en-GB" sz="2400" b="0">
                <a:effectLst>
                  <a:outerShdw blurRad="38100" dist="38100" dir="2700000" algn="tl">
                    <a:srgbClr val="000000"/>
                  </a:outerShdw>
                </a:effectLst>
                <a:latin typeface="Arial" charset="0"/>
                <a:cs typeface="Arial" charset="0"/>
              </a:rPr>
              <a:t>teams</a:t>
            </a:r>
          </a:p>
        </p:txBody>
      </p:sp>
      <p:pic>
        <p:nvPicPr>
          <p:cNvPr id="12" name="Picture 3" descr="Server and XML Web Service"/>
          <p:cNvPicPr>
            <a:picLocks noChangeAspect="1" noChangeArrowheads="1"/>
          </p:cNvPicPr>
          <p:nvPr/>
        </p:nvPicPr>
        <p:blipFill>
          <a:blip r:embed="rId6" cstate="screen"/>
          <a:srcRect/>
          <a:stretch>
            <a:fillRect/>
          </a:stretch>
        </p:blipFill>
        <p:spPr bwMode="auto">
          <a:xfrm>
            <a:off x="1587500" y="1520825"/>
            <a:ext cx="1244600" cy="1908175"/>
          </a:xfrm>
          <a:prstGeom prst="rect">
            <a:avLst/>
          </a:prstGeom>
          <a:noFill/>
        </p:spPr>
      </p:pic>
      <p:grpSp>
        <p:nvGrpSpPr>
          <p:cNvPr id="3" name="Group 5"/>
          <p:cNvGrpSpPr>
            <a:grpSpLocks/>
          </p:cNvGrpSpPr>
          <p:nvPr/>
        </p:nvGrpSpPr>
        <p:grpSpPr bwMode="auto">
          <a:xfrm>
            <a:off x="1560513" y="4038600"/>
            <a:ext cx="1298575" cy="1981200"/>
            <a:chOff x="1440" y="2640"/>
            <a:chExt cx="818" cy="1248"/>
          </a:xfrm>
        </p:grpSpPr>
        <p:pic>
          <p:nvPicPr>
            <p:cNvPr id="14" name="Picture 6" descr="Server"/>
            <p:cNvPicPr>
              <a:picLocks noChangeAspect="1" noChangeArrowheads="1"/>
            </p:cNvPicPr>
            <p:nvPr/>
          </p:nvPicPr>
          <p:blipFill>
            <a:blip r:embed="rId4" cstate="screen"/>
            <a:srcRect/>
            <a:stretch>
              <a:fillRect/>
            </a:stretch>
          </p:blipFill>
          <p:spPr bwMode="auto">
            <a:xfrm>
              <a:off x="1440" y="2640"/>
              <a:ext cx="818" cy="1207"/>
            </a:xfrm>
            <a:prstGeom prst="rect">
              <a:avLst/>
            </a:prstGeom>
            <a:noFill/>
          </p:spPr>
        </p:pic>
        <p:pic>
          <p:nvPicPr>
            <p:cNvPr id="15" name="Picture 7" descr="Binary Code Sm"/>
            <p:cNvPicPr>
              <a:picLocks noChangeAspect="1" noChangeArrowheads="1"/>
            </p:cNvPicPr>
            <p:nvPr/>
          </p:nvPicPr>
          <p:blipFill>
            <a:blip r:embed="rId7" cstate="screen"/>
            <a:srcRect/>
            <a:stretch>
              <a:fillRect/>
            </a:stretch>
          </p:blipFill>
          <p:spPr bwMode="auto">
            <a:xfrm>
              <a:off x="1872" y="3312"/>
              <a:ext cx="274" cy="576"/>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3.33333E-6 0.00578 L 0.18333 0.00578 " pathEditMode="relative" rAng="0" ptsTypes="AA">
                                      <p:cBhvr>
                                        <p:cTn id="6" dur="2000" fill="hold"/>
                                        <p:tgtEl>
                                          <p:spTgt spid="12"/>
                                        </p:tgtEl>
                                        <p:attrNameLst>
                                          <p:attrName>ppt_x</p:attrName>
                                          <p:attrName>ppt_y</p:attrName>
                                        </p:attrNameLst>
                                      </p:cBhvr>
                                      <p:rCtr x="92" y="0"/>
                                    </p:animMotion>
                                  </p:childTnLst>
                                </p:cTn>
                              </p:par>
                              <p:par>
                                <p:cTn id="7" presetID="63" presetClass="path" presetSubtype="0" accel="50000" decel="50000" fill="hold" nodeType="withEffect">
                                  <p:stCondLst>
                                    <p:cond delay="0"/>
                                  </p:stCondLst>
                                  <p:childTnLst>
                                    <p:animMotion origin="layout" path="M 3.33333E-6 -4.42748E-6 L 0.18333 -4.42748E-6 " pathEditMode="relative" rAng="0" ptsTypes="AA">
                                      <p:cBhvr>
                                        <p:cTn id="8" dur="2000" fill="hold"/>
                                        <p:tgtEl>
                                          <p:spTgt spid="3"/>
                                        </p:tgtEl>
                                        <p:attrNameLst>
                                          <p:attrName>ppt_x</p:attrName>
                                          <p:attrName>ppt_y</p:attrName>
                                        </p:attrNameLst>
                                      </p:cBhvr>
                                      <p:rCtr x="92" y="0"/>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464898"/>
                                        </p:tgtEl>
                                        <p:attrNameLst>
                                          <p:attrName>style.visibility</p:attrName>
                                        </p:attrNameLst>
                                      </p:cBhvr>
                                      <p:to>
                                        <p:strVal val="visible"/>
                                      </p:to>
                                    </p:set>
                                    <p:animEffect transition="in" filter="fade">
                                      <p:cBhvr>
                                        <p:cTn id="12" dur="1000"/>
                                        <p:tgtEl>
                                          <p:spTgt spid="464898"/>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64907"/>
                                        </p:tgtEl>
                                        <p:attrNameLst>
                                          <p:attrName>style.visibility</p:attrName>
                                        </p:attrNameLst>
                                      </p:cBhvr>
                                      <p:to>
                                        <p:strVal val="visible"/>
                                      </p:to>
                                    </p:set>
                                    <p:animEffect transition="in" filter="fade">
                                      <p:cBhvr>
                                        <p:cTn id="18" dur="1000"/>
                                        <p:tgtEl>
                                          <p:spTgt spid="464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898" grpId="0"/>
      <p:bldP spid="46490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ctrTitle"/>
          </p:nvPr>
        </p:nvSpPr>
        <p:spPr>
          <a:xfrm>
            <a:off x="685800" y="2130425"/>
            <a:ext cx="7772400" cy="757130"/>
          </a:xfrm>
          <a:effectLst>
            <a:outerShdw blurRad="50800" dist="38100" dir="2700000" algn="tl" rotWithShape="0">
              <a:prstClr val="black">
                <a:alpha val="40000"/>
              </a:prstClr>
            </a:outerShdw>
          </a:effectLst>
        </p:spPr>
        <p:txBody>
          <a:bodyPr/>
          <a:lstStyle/>
          <a:p>
            <a:pPr eaLnBrk="1" hangingPunct="1">
              <a:defRPr/>
            </a:pPr>
            <a:r>
              <a:rPr lang="en-GB" dirty="0" smtClean="0"/>
              <a:t>Team Collaboration</a:t>
            </a:r>
          </a:p>
        </p:txBody>
      </p:sp>
      <p:sp>
        <p:nvSpPr>
          <p:cNvPr id="10" name="TextBox 9"/>
          <p:cNvSpPr txBox="1"/>
          <p:nvPr/>
        </p:nvSpPr>
        <p:spPr>
          <a:xfrm>
            <a:off x="2703527" y="3886200"/>
            <a:ext cx="5944255" cy="523220"/>
          </a:xfrm>
          <a:prstGeom prst="rect">
            <a:avLst/>
          </a:prstGeom>
          <a:noFill/>
        </p:spPr>
        <p:txBody>
          <a:bodyPr wrap="none" rtlCol="0">
            <a:spAutoFit/>
          </a:bodyPr>
          <a:lstStyle/>
          <a:p>
            <a:pPr algn="r"/>
            <a:r>
              <a:rPr lang="en-GB" sz="2800" b="0" dirty="0" smtClean="0">
                <a:solidFill>
                  <a:srgbClr val="FF9900"/>
                </a:solidFill>
                <a:effectLst>
                  <a:outerShdw blurRad="38100" dist="38100" dir="2700000" algn="tl">
                    <a:srgbClr val="000000">
                      <a:alpha val="43137"/>
                    </a:srgbClr>
                  </a:outerShdw>
                </a:effectLst>
              </a:rPr>
              <a:t>Supports </a:t>
            </a:r>
            <a:r>
              <a:rPr lang="en-GB" sz="2800" b="0" i="1" dirty="0" smtClean="0">
                <a:solidFill>
                  <a:srgbClr val="FF9900"/>
                </a:solidFill>
                <a:effectLst>
                  <a:outerShdw blurRad="38100" dist="38100" dir="2700000" algn="tl">
                    <a:srgbClr val="000000">
                      <a:alpha val="43137"/>
                    </a:srgbClr>
                  </a:outerShdw>
                </a:effectLst>
              </a:rPr>
              <a:t>your</a:t>
            </a:r>
            <a:r>
              <a:rPr lang="en-GB" sz="2800" b="0" dirty="0" smtClean="0">
                <a:solidFill>
                  <a:srgbClr val="FF9900"/>
                </a:solidFill>
                <a:effectLst>
                  <a:outerShdw blurRad="38100" dist="38100" dir="2700000" algn="tl">
                    <a:srgbClr val="000000">
                      <a:alpha val="43137"/>
                    </a:srgbClr>
                  </a:outerShdw>
                </a:effectLst>
              </a:rPr>
              <a:t> development process</a:t>
            </a:r>
            <a:endParaRPr lang="en-GB" sz="2800" b="0" dirty="0">
              <a:solidFill>
                <a:srgbClr val="FF9900"/>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ChangeArrowheads="1"/>
          </p:cNvSpPr>
          <p:nvPr>
            <p:ph type="title"/>
          </p:nvPr>
        </p:nvSpPr>
        <p:spPr/>
        <p:txBody>
          <a:bodyPr/>
          <a:lstStyle/>
          <a:p>
            <a:r>
              <a:rPr lang="en-GB"/>
              <a:t>Example Workflow</a:t>
            </a:r>
          </a:p>
        </p:txBody>
      </p:sp>
      <p:grpSp>
        <p:nvGrpSpPr>
          <p:cNvPr id="2" name="Group 3"/>
          <p:cNvGrpSpPr>
            <a:grpSpLocks/>
          </p:cNvGrpSpPr>
          <p:nvPr/>
        </p:nvGrpSpPr>
        <p:grpSpPr bwMode="auto">
          <a:xfrm>
            <a:off x="539750" y="2417763"/>
            <a:ext cx="1373188" cy="1946275"/>
            <a:chOff x="340" y="1431"/>
            <a:chExt cx="865" cy="1226"/>
          </a:xfrm>
        </p:grpSpPr>
        <p:grpSp>
          <p:nvGrpSpPr>
            <p:cNvPr id="3" name="Group 4"/>
            <p:cNvGrpSpPr>
              <a:grpSpLocks/>
            </p:cNvGrpSpPr>
            <p:nvPr/>
          </p:nvGrpSpPr>
          <p:grpSpPr bwMode="auto">
            <a:xfrm>
              <a:off x="340" y="1431"/>
              <a:ext cx="865" cy="871"/>
              <a:chOff x="340" y="1431"/>
              <a:chExt cx="865" cy="871"/>
            </a:xfrm>
          </p:grpSpPr>
          <p:pic>
            <p:nvPicPr>
              <p:cNvPr id="484357" name="Picture 5" descr="Tablet PC Clare woman restaurant stylus writing"/>
              <p:cNvPicPr>
                <a:picLocks noChangeAspect="1" noChangeArrowheads="1"/>
              </p:cNvPicPr>
              <p:nvPr/>
            </p:nvPicPr>
            <p:blipFill>
              <a:blip r:embed="rId4" cstate="screen">
                <a:lum bright="-100000"/>
              </a:blip>
              <a:srcRect/>
              <a:stretch>
                <a:fillRect/>
              </a:stretch>
            </p:blipFill>
            <p:spPr bwMode="auto">
              <a:xfrm>
                <a:off x="385" y="1480"/>
                <a:ext cx="820" cy="822"/>
              </a:xfrm>
              <a:prstGeom prst="rect">
                <a:avLst/>
              </a:prstGeom>
              <a:noFill/>
            </p:spPr>
          </p:pic>
          <p:pic>
            <p:nvPicPr>
              <p:cNvPr id="484358" name="Picture 6" descr="Tablet PC Clare woman restaurant stylus writing"/>
              <p:cNvPicPr>
                <a:picLocks noChangeAspect="1" noChangeArrowheads="1"/>
              </p:cNvPicPr>
              <p:nvPr/>
            </p:nvPicPr>
            <p:blipFill>
              <a:blip r:embed="rId4" cstate="screen"/>
              <a:srcRect/>
              <a:stretch>
                <a:fillRect/>
              </a:stretch>
            </p:blipFill>
            <p:spPr bwMode="auto">
              <a:xfrm>
                <a:off x="340" y="1431"/>
                <a:ext cx="820" cy="822"/>
              </a:xfrm>
              <a:prstGeom prst="rect">
                <a:avLst/>
              </a:prstGeom>
              <a:noFill/>
            </p:spPr>
          </p:pic>
        </p:grpSp>
        <p:sp>
          <p:nvSpPr>
            <p:cNvPr id="484359" name="Text Box 7"/>
            <p:cNvSpPr txBox="1">
              <a:spLocks noChangeArrowheads="1"/>
            </p:cNvSpPr>
            <p:nvPr/>
          </p:nvSpPr>
          <p:spPr bwMode="auto">
            <a:xfrm>
              <a:off x="340" y="2253"/>
              <a:ext cx="820" cy="404"/>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Business</a:t>
              </a:r>
            </a:p>
            <a:p>
              <a:pPr algn="ctr"/>
              <a:r>
                <a:rPr lang="en-GB">
                  <a:solidFill>
                    <a:schemeClr val="tx2"/>
                  </a:solidFill>
                  <a:effectLst>
                    <a:outerShdw blurRad="38100" dist="38100" dir="2700000" algn="tl">
                      <a:srgbClr val="000000"/>
                    </a:outerShdw>
                  </a:effectLst>
                </a:rPr>
                <a:t>Analyst</a:t>
              </a:r>
            </a:p>
          </p:txBody>
        </p:sp>
      </p:grpSp>
      <p:grpSp>
        <p:nvGrpSpPr>
          <p:cNvPr id="4" name="Group 8"/>
          <p:cNvGrpSpPr>
            <a:grpSpLocks/>
          </p:cNvGrpSpPr>
          <p:nvPr/>
        </p:nvGrpSpPr>
        <p:grpSpPr bwMode="auto">
          <a:xfrm>
            <a:off x="3419475" y="2203450"/>
            <a:ext cx="1511300" cy="2479675"/>
            <a:chOff x="2154" y="1296"/>
            <a:chExt cx="952" cy="1562"/>
          </a:xfrm>
        </p:grpSpPr>
        <p:grpSp>
          <p:nvGrpSpPr>
            <p:cNvPr id="5" name="Group 9"/>
            <p:cNvGrpSpPr>
              <a:grpSpLocks/>
            </p:cNvGrpSpPr>
            <p:nvPr/>
          </p:nvGrpSpPr>
          <p:grpSpPr bwMode="auto">
            <a:xfrm>
              <a:off x="2154" y="1296"/>
              <a:ext cx="952" cy="1225"/>
              <a:chOff x="3198" y="2341"/>
              <a:chExt cx="952" cy="1225"/>
            </a:xfrm>
          </p:grpSpPr>
          <p:pic>
            <p:nvPicPr>
              <p:cNvPr id="484362" name="Picture 10" descr="MSB Business_Sam_man sitting laptop thoughtful"/>
              <p:cNvPicPr>
                <a:picLocks noChangeAspect="1" noChangeArrowheads="1"/>
              </p:cNvPicPr>
              <p:nvPr/>
            </p:nvPicPr>
            <p:blipFill>
              <a:blip r:embed="rId5" cstate="screen">
                <a:lum bright="-100000"/>
              </a:blip>
              <a:srcRect/>
              <a:stretch>
                <a:fillRect/>
              </a:stretch>
            </p:blipFill>
            <p:spPr bwMode="auto">
              <a:xfrm>
                <a:off x="3264" y="2408"/>
                <a:ext cx="886" cy="1158"/>
              </a:xfrm>
              <a:prstGeom prst="rect">
                <a:avLst/>
              </a:prstGeom>
              <a:noFill/>
            </p:spPr>
          </p:pic>
          <p:pic>
            <p:nvPicPr>
              <p:cNvPr id="484363" name="Picture 11" descr="MSB Business_Sam_man sitting laptop thoughtful"/>
              <p:cNvPicPr>
                <a:picLocks noChangeAspect="1" noChangeArrowheads="1"/>
              </p:cNvPicPr>
              <p:nvPr/>
            </p:nvPicPr>
            <p:blipFill>
              <a:blip r:embed="rId5" cstate="screen"/>
              <a:srcRect/>
              <a:stretch>
                <a:fillRect/>
              </a:stretch>
            </p:blipFill>
            <p:spPr bwMode="auto">
              <a:xfrm>
                <a:off x="3198" y="2341"/>
                <a:ext cx="886" cy="1158"/>
              </a:xfrm>
              <a:prstGeom prst="rect">
                <a:avLst/>
              </a:prstGeom>
              <a:noFill/>
            </p:spPr>
          </p:pic>
        </p:grpSp>
        <p:sp>
          <p:nvSpPr>
            <p:cNvPr id="484364" name="Text Box 12"/>
            <p:cNvSpPr txBox="1">
              <a:spLocks noChangeArrowheads="1"/>
            </p:cNvSpPr>
            <p:nvPr/>
          </p:nvSpPr>
          <p:spPr bwMode="auto">
            <a:xfrm>
              <a:off x="2154" y="2454"/>
              <a:ext cx="820" cy="404"/>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Project</a:t>
              </a:r>
            </a:p>
            <a:p>
              <a:pPr algn="ctr"/>
              <a:r>
                <a:rPr lang="en-GB">
                  <a:solidFill>
                    <a:schemeClr val="tx2"/>
                  </a:solidFill>
                  <a:effectLst>
                    <a:outerShdw blurRad="38100" dist="38100" dir="2700000" algn="tl">
                      <a:srgbClr val="000000"/>
                    </a:outerShdw>
                  </a:effectLst>
                </a:rPr>
                <a:t>Manager</a:t>
              </a:r>
            </a:p>
          </p:txBody>
        </p:sp>
      </p:grpSp>
      <p:grpSp>
        <p:nvGrpSpPr>
          <p:cNvPr id="6" name="Group 13"/>
          <p:cNvGrpSpPr>
            <a:grpSpLocks/>
          </p:cNvGrpSpPr>
          <p:nvPr/>
        </p:nvGrpSpPr>
        <p:grpSpPr bwMode="auto">
          <a:xfrm>
            <a:off x="6472238" y="2347913"/>
            <a:ext cx="2232025" cy="1801812"/>
            <a:chOff x="3844" y="344"/>
            <a:chExt cx="1406" cy="1135"/>
          </a:xfrm>
        </p:grpSpPr>
        <p:grpSp>
          <p:nvGrpSpPr>
            <p:cNvPr id="7" name="Group 14"/>
            <p:cNvGrpSpPr>
              <a:grpSpLocks/>
            </p:cNvGrpSpPr>
            <p:nvPr/>
          </p:nvGrpSpPr>
          <p:grpSpPr bwMode="auto">
            <a:xfrm>
              <a:off x="3844" y="344"/>
              <a:ext cx="1406" cy="952"/>
              <a:chOff x="3198" y="890"/>
              <a:chExt cx="1406" cy="952"/>
            </a:xfrm>
          </p:grpSpPr>
          <p:pic>
            <p:nvPicPr>
              <p:cNvPr id="484367" name="Picture 15" descr="IT Work Group tech technical meeting collaboration"/>
              <p:cNvPicPr>
                <a:picLocks noChangeAspect="1" noChangeArrowheads="1"/>
              </p:cNvPicPr>
              <p:nvPr/>
            </p:nvPicPr>
            <p:blipFill>
              <a:blip r:embed="rId6" cstate="screen">
                <a:lum bright="-100000"/>
              </a:blip>
              <a:srcRect/>
              <a:stretch>
                <a:fillRect/>
              </a:stretch>
            </p:blipFill>
            <p:spPr bwMode="auto">
              <a:xfrm>
                <a:off x="3255" y="938"/>
                <a:ext cx="1349" cy="904"/>
              </a:xfrm>
              <a:prstGeom prst="rect">
                <a:avLst/>
              </a:prstGeom>
              <a:noFill/>
              <a:ln w="9525">
                <a:noFill/>
                <a:miter lim="800000"/>
                <a:headEnd/>
                <a:tailEnd/>
              </a:ln>
            </p:spPr>
          </p:pic>
          <p:pic>
            <p:nvPicPr>
              <p:cNvPr id="484368" name="Picture 16" descr="IT Work Group tech technical meeting collaboration"/>
              <p:cNvPicPr>
                <a:picLocks noChangeAspect="1" noChangeArrowheads="1"/>
              </p:cNvPicPr>
              <p:nvPr/>
            </p:nvPicPr>
            <p:blipFill>
              <a:blip r:embed="rId6" cstate="screen"/>
              <a:srcRect/>
              <a:stretch>
                <a:fillRect/>
              </a:stretch>
            </p:blipFill>
            <p:spPr bwMode="auto">
              <a:xfrm>
                <a:off x="3198" y="890"/>
                <a:ext cx="1349" cy="904"/>
              </a:xfrm>
              <a:prstGeom prst="rect">
                <a:avLst/>
              </a:prstGeom>
              <a:noFill/>
            </p:spPr>
          </p:pic>
        </p:grpSp>
        <p:sp>
          <p:nvSpPr>
            <p:cNvPr id="484369" name="Text Box 17"/>
            <p:cNvSpPr txBox="1">
              <a:spLocks noChangeArrowheads="1"/>
            </p:cNvSpPr>
            <p:nvPr/>
          </p:nvSpPr>
          <p:spPr bwMode="auto">
            <a:xfrm>
              <a:off x="4077" y="1248"/>
              <a:ext cx="820" cy="231"/>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Dev Team</a:t>
              </a:r>
            </a:p>
          </p:txBody>
        </p:sp>
      </p:grpSp>
      <p:grpSp>
        <p:nvGrpSpPr>
          <p:cNvPr id="8" name="Group 18"/>
          <p:cNvGrpSpPr>
            <a:grpSpLocks/>
          </p:cNvGrpSpPr>
          <p:nvPr/>
        </p:nvGrpSpPr>
        <p:grpSpPr bwMode="auto">
          <a:xfrm>
            <a:off x="6842125" y="228600"/>
            <a:ext cx="1301750" cy="1855788"/>
            <a:chOff x="4420" y="1860"/>
            <a:chExt cx="820" cy="1169"/>
          </a:xfrm>
        </p:grpSpPr>
        <p:grpSp>
          <p:nvGrpSpPr>
            <p:cNvPr id="9" name="Group 19"/>
            <p:cNvGrpSpPr>
              <a:grpSpLocks/>
            </p:cNvGrpSpPr>
            <p:nvPr/>
          </p:nvGrpSpPr>
          <p:grpSpPr bwMode="auto">
            <a:xfrm>
              <a:off x="4420" y="1860"/>
              <a:ext cx="773" cy="998"/>
              <a:chOff x="4194" y="2069"/>
              <a:chExt cx="773" cy="998"/>
            </a:xfrm>
          </p:grpSpPr>
          <p:pic>
            <p:nvPicPr>
              <p:cNvPr id="484372" name="Picture 20" descr="OFC Enterprise woman Live Meeting"/>
              <p:cNvPicPr>
                <a:picLocks noChangeAspect="1" noChangeArrowheads="1"/>
              </p:cNvPicPr>
              <p:nvPr/>
            </p:nvPicPr>
            <p:blipFill>
              <a:blip r:embed="rId7" cstate="screen">
                <a:lum bright="-100000"/>
              </a:blip>
              <a:srcRect/>
              <a:stretch>
                <a:fillRect/>
              </a:stretch>
            </p:blipFill>
            <p:spPr bwMode="auto">
              <a:xfrm>
                <a:off x="4261" y="2129"/>
                <a:ext cx="706" cy="938"/>
              </a:xfrm>
              <a:prstGeom prst="rect">
                <a:avLst/>
              </a:prstGeom>
              <a:noFill/>
              <a:ln w="9525">
                <a:noFill/>
                <a:miter lim="800000"/>
                <a:headEnd/>
                <a:tailEnd/>
              </a:ln>
            </p:spPr>
          </p:pic>
          <p:pic>
            <p:nvPicPr>
              <p:cNvPr id="484373" name="Picture 21" descr="OFC Enterprise woman Live Meeting"/>
              <p:cNvPicPr>
                <a:picLocks noChangeAspect="1" noChangeArrowheads="1"/>
              </p:cNvPicPr>
              <p:nvPr/>
            </p:nvPicPr>
            <p:blipFill>
              <a:blip r:embed="rId7" cstate="screen"/>
              <a:srcRect/>
              <a:stretch>
                <a:fillRect/>
              </a:stretch>
            </p:blipFill>
            <p:spPr bwMode="auto">
              <a:xfrm>
                <a:off x="4194" y="2069"/>
                <a:ext cx="706" cy="938"/>
              </a:xfrm>
              <a:prstGeom prst="rect">
                <a:avLst/>
              </a:prstGeom>
              <a:noFill/>
            </p:spPr>
          </p:pic>
        </p:grpSp>
        <p:sp>
          <p:nvSpPr>
            <p:cNvPr id="484374" name="Text Box 22"/>
            <p:cNvSpPr txBox="1">
              <a:spLocks noChangeArrowheads="1"/>
            </p:cNvSpPr>
            <p:nvPr/>
          </p:nvSpPr>
          <p:spPr bwMode="auto">
            <a:xfrm>
              <a:off x="4420" y="2798"/>
              <a:ext cx="820" cy="231"/>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Test</a:t>
              </a:r>
            </a:p>
          </p:txBody>
        </p:sp>
      </p:grpSp>
      <p:grpSp>
        <p:nvGrpSpPr>
          <p:cNvPr id="10" name="Group 23"/>
          <p:cNvGrpSpPr>
            <a:grpSpLocks/>
          </p:cNvGrpSpPr>
          <p:nvPr/>
        </p:nvGrpSpPr>
        <p:grpSpPr bwMode="auto">
          <a:xfrm>
            <a:off x="6191250" y="4683125"/>
            <a:ext cx="1609725" cy="1943100"/>
            <a:chOff x="3227" y="2798"/>
            <a:chExt cx="1014" cy="1224"/>
          </a:xfrm>
        </p:grpSpPr>
        <p:grpSp>
          <p:nvGrpSpPr>
            <p:cNvPr id="11" name="Group 24"/>
            <p:cNvGrpSpPr>
              <a:grpSpLocks/>
            </p:cNvGrpSpPr>
            <p:nvPr/>
          </p:nvGrpSpPr>
          <p:grpSpPr bwMode="auto">
            <a:xfrm>
              <a:off x="3418" y="2798"/>
              <a:ext cx="726" cy="1033"/>
              <a:chOff x="2154" y="3203"/>
              <a:chExt cx="726" cy="1033"/>
            </a:xfrm>
          </p:grpSpPr>
          <p:pic>
            <p:nvPicPr>
              <p:cNvPr id="484377" name="Picture 25" descr="OEM Asian man smiling working pc hardware tech technician repair computer"/>
              <p:cNvPicPr>
                <a:picLocks noChangeAspect="1" noChangeArrowheads="1"/>
              </p:cNvPicPr>
              <p:nvPr/>
            </p:nvPicPr>
            <p:blipFill>
              <a:blip r:embed="rId8" cstate="screen">
                <a:lum bright="-100000"/>
              </a:blip>
              <a:srcRect/>
              <a:stretch>
                <a:fillRect/>
              </a:stretch>
            </p:blipFill>
            <p:spPr bwMode="auto">
              <a:xfrm>
                <a:off x="2217" y="3249"/>
                <a:ext cx="663" cy="987"/>
              </a:xfrm>
              <a:prstGeom prst="rect">
                <a:avLst/>
              </a:prstGeom>
              <a:noFill/>
              <a:ln w="9525">
                <a:noFill/>
                <a:miter lim="800000"/>
                <a:headEnd/>
                <a:tailEnd/>
              </a:ln>
              <a:effectLst/>
            </p:spPr>
          </p:pic>
          <p:pic>
            <p:nvPicPr>
              <p:cNvPr id="484378" name="Picture 26" descr="OEM Asian man smiling working pc hardware tech technician repair computer"/>
              <p:cNvPicPr>
                <a:picLocks noChangeAspect="1" noChangeArrowheads="1"/>
              </p:cNvPicPr>
              <p:nvPr/>
            </p:nvPicPr>
            <p:blipFill>
              <a:blip r:embed="rId8" cstate="screen"/>
              <a:srcRect/>
              <a:stretch>
                <a:fillRect/>
              </a:stretch>
            </p:blipFill>
            <p:spPr bwMode="auto">
              <a:xfrm>
                <a:off x="2154" y="3203"/>
                <a:ext cx="663" cy="987"/>
              </a:xfrm>
              <a:prstGeom prst="rect">
                <a:avLst/>
              </a:prstGeom>
              <a:noFill/>
              <a:effectLst/>
            </p:spPr>
          </p:pic>
        </p:grpSp>
        <p:sp>
          <p:nvSpPr>
            <p:cNvPr id="484379" name="Text Box 27"/>
            <p:cNvSpPr txBox="1">
              <a:spLocks noChangeArrowheads="1"/>
            </p:cNvSpPr>
            <p:nvPr/>
          </p:nvSpPr>
          <p:spPr bwMode="auto">
            <a:xfrm>
              <a:off x="3227" y="3791"/>
              <a:ext cx="1014" cy="231"/>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Operations</a:t>
              </a:r>
            </a:p>
          </p:txBody>
        </p:sp>
      </p:grpSp>
      <p:grpSp>
        <p:nvGrpSpPr>
          <p:cNvPr id="12" name="Group 28"/>
          <p:cNvGrpSpPr>
            <a:grpSpLocks/>
          </p:cNvGrpSpPr>
          <p:nvPr/>
        </p:nvGrpSpPr>
        <p:grpSpPr bwMode="auto">
          <a:xfrm>
            <a:off x="1765300" y="3659190"/>
            <a:ext cx="1758950" cy="1163638"/>
            <a:chOff x="1112" y="2213"/>
            <a:chExt cx="1108" cy="733"/>
          </a:xfrm>
        </p:grpSpPr>
        <p:pic>
          <p:nvPicPr>
            <p:cNvPr id="484381" name="Picture 29" descr="curved arrow 4_Flipped"/>
            <p:cNvPicPr>
              <a:picLocks noChangeAspect="1" noChangeArrowheads="1"/>
            </p:cNvPicPr>
            <p:nvPr/>
          </p:nvPicPr>
          <p:blipFill>
            <a:blip r:embed="rId9" cstate="screen"/>
            <a:srcRect/>
            <a:stretch>
              <a:fillRect/>
            </a:stretch>
          </p:blipFill>
          <p:spPr bwMode="auto">
            <a:xfrm rot="4080000">
              <a:off x="1325" y="2000"/>
              <a:ext cx="682" cy="1108"/>
            </a:xfrm>
            <a:prstGeom prst="rect">
              <a:avLst/>
            </a:prstGeom>
            <a:noFill/>
            <a:ln w="9525" algn="ctr">
              <a:noFill/>
              <a:miter lim="800000"/>
              <a:headEnd/>
              <a:tailEnd/>
            </a:ln>
            <a:effectLst/>
          </p:spPr>
        </p:pic>
        <p:sp>
          <p:nvSpPr>
            <p:cNvPr id="484382" name="Text Box 30"/>
            <p:cNvSpPr txBox="1">
              <a:spLocks noChangeArrowheads="1"/>
            </p:cNvSpPr>
            <p:nvPr/>
          </p:nvSpPr>
          <p:spPr bwMode="auto">
            <a:xfrm>
              <a:off x="1274" y="2539"/>
              <a:ext cx="771" cy="407"/>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Change</a:t>
              </a:r>
            </a:p>
            <a:p>
              <a:pPr algn="ctr"/>
              <a:r>
                <a:rPr lang="en-GB" dirty="0">
                  <a:effectLst>
                    <a:outerShdw blurRad="50800" dist="38100" dir="2700000" algn="tl" rotWithShape="0">
                      <a:prstClr val="black">
                        <a:alpha val="40000"/>
                      </a:prstClr>
                    </a:outerShdw>
                  </a:effectLst>
                </a:rPr>
                <a:t>Requests</a:t>
              </a:r>
            </a:p>
          </p:txBody>
        </p:sp>
      </p:grpSp>
      <p:grpSp>
        <p:nvGrpSpPr>
          <p:cNvPr id="13" name="Group 31"/>
          <p:cNvGrpSpPr>
            <a:grpSpLocks/>
          </p:cNvGrpSpPr>
          <p:nvPr/>
        </p:nvGrpSpPr>
        <p:grpSpPr bwMode="auto">
          <a:xfrm>
            <a:off x="1912938" y="2857500"/>
            <a:ext cx="1323975" cy="482600"/>
            <a:chOff x="1205" y="1708"/>
            <a:chExt cx="834" cy="304"/>
          </a:xfrm>
        </p:grpSpPr>
        <p:pic>
          <p:nvPicPr>
            <p:cNvPr id="484384" name="Picture 32" descr="arrow 3"/>
            <p:cNvPicPr>
              <a:picLocks noChangeAspect="1" noChangeArrowheads="1"/>
            </p:cNvPicPr>
            <p:nvPr/>
          </p:nvPicPr>
          <p:blipFill>
            <a:blip r:embed="rId10" cstate="screen"/>
            <a:srcRect/>
            <a:stretch>
              <a:fillRect/>
            </a:stretch>
          </p:blipFill>
          <p:spPr bwMode="auto">
            <a:xfrm>
              <a:off x="1205" y="1708"/>
              <a:ext cx="834" cy="304"/>
            </a:xfrm>
            <a:prstGeom prst="rect">
              <a:avLst/>
            </a:prstGeom>
            <a:noFill/>
          </p:spPr>
        </p:pic>
        <p:sp>
          <p:nvSpPr>
            <p:cNvPr id="484385" name="Text Box 33"/>
            <p:cNvSpPr txBox="1">
              <a:spLocks noChangeArrowheads="1"/>
            </p:cNvSpPr>
            <p:nvPr/>
          </p:nvSpPr>
          <p:spPr bwMode="auto">
            <a:xfrm>
              <a:off x="1245" y="1734"/>
              <a:ext cx="771" cy="233"/>
            </a:xfrm>
            <a:prstGeom prst="rect">
              <a:avLst/>
            </a:prstGeom>
            <a:noFill/>
            <a:ln w="12700">
              <a:noFill/>
              <a:miter lim="800000"/>
              <a:headEnd/>
              <a:tailEnd/>
            </a:ln>
            <a:effectLst/>
          </p:spPr>
          <p:txBody>
            <a:bodyPr wrap="none">
              <a:spAutoFit/>
            </a:bodyPr>
            <a:lstStyle/>
            <a:p>
              <a:pPr algn="ctr"/>
              <a:r>
                <a:rPr lang="en-GB" dirty="0" smtClean="0">
                  <a:effectLst>
                    <a:outerShdw blurRad="50800" dist="38100" dir="2700000" algn="tl" rotWithShape="0">
                      <a:prstClr val="black">
                        <a:alpha val="40000"/>
                      </a:prstClr>
                    </a:outerShdw>
                  </a:effectLst>
                </a:rPr>
                <a:t>Use Case</a:t>
              </a:r>
              <a:endParaRPr lang="en-GB" dirty="0">
                <a:effectLst>
                  <a:outerShdw blurRad="50800" dist="38100" dir="2700000" algn="tl" rotWithShape="0">
                    <a:prstClr val="black">
                      <a:alpha val="40000"/>
                    </a:prstClr>
                  </a:outerShdw>
                </a:effectLst>
              </a:endParaRPr>
            </a:p>
          </p:txBody>
        </p:sp>
      </p:grpSp>
      <p:grpSp>
        <p:nvGrpSpPr>
          <p:cNvPr id="14" name="Group 34"/>
          <p:cNvGrpSpPr>
            <a:grpSpLocks/>
          </p:cNvGrpSpPr>
          <p:nvPr/>
        </p:nvGrpSpPr>
        <p:grpSpPr bwMode="auto">
          <a:xfrm>
            <a:off x="1765300" y="1722438"/>
            <a:ext cx="1903413" cy="1127125"/>
            <a:chOff x="1112" y="993"/>
            <a:chExt cx="1199" cy="710"/>
          </a:xfrm>
        </p:grpSpPr>
        <p:pic>
          <p:nvPicPr>
            <p:cNvPr id="484387" name="Picture 35" descr="curved arrow 4"/>
            <p:cNvPicPr>
              <a:picLocks noChangeAspect="1" noChangeArrowheads="1"/>
            </p:cNvPicPr>
            <p:nvPr/>
          </p:nvPicPr>
          <p:blipFill>
            <a:blip r:embed="rId11"/>
            <a:srcRect/>
            <a:stretch>
              <a:fillRect/>
            </a:stretch>
          </p:blipFill>
          <p:spPr bwMode="auto">
            <a:xfrm rot="6700473">
              <a:off x="1325" y="810"/>
              <a:ext cx="680" cy="1106"/>
            </a:xfrm>
            <a:prstGeom prst="rect">
              <a:avLst/>
            </a:prstGeom>
            <a:noFill/>
          </p:spPr>
        </p:pic>
        <p:sp>
          <p:nvSpPr>
            <p:cNvPr id="484388" name="Text Box 36"/>
            <p:cNvSpPr txBox="1">
              <a:spLocks noChangeArrowheads="1"/>
            </p:cNvSpPr>
            <p:nvPr/>
          </p:nvSpPr>
          <p:spPr bwMode="auto">
            <a:xfrm>
              <a:off x="1136" y="993"/>
              <a:ext cx="1175" cy="407"/>
            </a:xfrm>
            <a:prstGeom prst="rect">
              <a:avLst/>
            </a:prstGeom>
            <a:noFill/>
            <a:ln w="12700">
              <a:noFill/>
              <a:miter lim="800000"/>
              <a:headEnd/>
              <a:tailEnd/>
            </a:ln>
            <a:effectLst/>
          </p:spPr>
          <p:txBody>
            <a:bodyPr wrap="none">
              <a:spAutoFit/>
            </a:bodyPr>
            <a:lstStyle/>
            <a:p>
              <a:pPr algn="ctr"/>
              <a:r>
                <a:rPr lang="en-GB" dirty="0" smtClean="0">
                  <a:effectLst>
                    <a:outerShdw blurRad="50800" dist="38100" dir="2700000" algn="tl" rotWithShape="0">
                      <a:prstClr val="black">
                        <a:alpha val="40000"/>
                      </a:prstClr>
                    </a:outerShdw>
                  </a:effectLst>
                </a:rPr>
                <a:t>Non Functional</a:t>
              </a:r>
              <a:br>
                <a:rPr lang="en-GB" dirty="0" smtClean="0">
                  <a:effectLst>
                    <a:outerShdw blurRad="50800" dist="38100" dir="2700000" algn="tl" rotWithShape="0">
                      <a:prstClr val="black">
                        <a:alpha val="40000"/>
                      </a:prstClr>
                    </a:outerShdw>
                  </a:effectLst>
                </a:rPr>
              </a:br>
              <a:r>
                <a:rPr lang="en-GB" dirty="0" smtClean="0">
                  <a:effectLst>
                    <a:outerShdw blurRad="50800" dist="38100" dir="2700000" algn="tl" rotWithShape="0">
                      <a:prstClr val="black">
                        <a:alpha val="40000"/>
                      </a:prstClr>
                    </a:outerShdw>
                  </a:effectLst>
                </a:rPr>
                <a:t>Requirements</a:t>
              </a:r>
              <a:endParaRPr lang="en-GB" dirty="0">
                <a:effectLst>
                  <a:outerShdw blurRad="50800" dist="38100" dir="2700000" algn="tl" rotWithShape="0">
                    <a:prstClr val="black">
                      <a:alpha val="40000"/>
                    </a:prstClr>
                  </a:outerShdw>
                </a:effectLst>
              </a:endParaRPr>
            </a:p>
          </p:txBody>
        </p:sp>
      </p:grpSp>
      <p:grpSp>
        <p:nvGrpSpPr>
          <p:cNvPr id="15" name="Group 37"/>
          <p:cNvGrpSpPr>
            <a:grpSpLocks/>
          </p:cNvGrpSpPr>
          <p:nvPr/>
        </p:nvGrpSpPr>
        <p:grpSpPr bwMode="auto">
          <a:xfrm>
            <a:off x="6100763" y="744538"/>
            <a:ext cx="1173162" cy="1758950"/>
            <a:chOff x="3843" y="469"/>
            <a:chExt cx="739" cy="1108"/>
          </a:xfrm>
        </p:grpSpPr>
        <p:pic>
          <p:nvPicPr>
            <p:cNvPr id="484390" name="Picture 38" descr="curved arrow 4_Flipped"/>
            <p:cNvPicPr>
              <a:picLocks noChangeAspect="1" noChangeArrowheads="1"/>
            </p:cNvPicPr>
            <p:nvPr/>
          </p:nvPicPr>
          <p:blipFill>
            <a:blip r:embed="rId9" cstate="screen"/>
            <a:srcRect/>
            <a:stretch>
              <a:fillRect/>
            </a:stretch>
          </p:blipFill>
          <p:spPr bwMode="auto">
            <a:xfrm rot="9616692">
              <a:off x="3900" y="469"/>
              <a:ext cx="682" cy="1108"/>
            </a:xfrm>
            <a:prstGeom prst="rect">
              <a:avLst/>
            </a:prstGeom>
            <a:noFill/>
            <a:ln w="9525" algn="ctr">
              <a:noFill/>
              <a:miter lim="800000"/>
              <a:headEnd/>
              <a:tailEnd/>
            </a:ln>
            <a:effectLst/>
          </p:spPr>
        </p:pic>
        <p:sp>
          <p:nvSpPr>
            <p:cNvPr id="484391" name="Text Box 39"/>
            <p:cNvSpPr txBox="1">
              <a:spLocks noChangeArrowheads="1"/>
            </p:cNvSpPr>
            <p:nvPr/>
          </p:nvSpPr>
          <p:spPr bwMode="auto">
            <a:xfrm>
              <a:off x="3843" y="956"/>
              <a:ext cx="480" cy="233"/>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Bugs</a:t>
              </a:r>
            </a:p>
          </p:txBody>
        </p:sp>
      </p:grpSp>
      <p:grpSp>
        <p:nvGrpSpPr>
          <p:cNvPr id="16" name="Group 40"/>
          <p:cNvGrpSpPr>
            <a:grpSpLocks/>
          </p:cNvGrpSpPr>
          <p:nvPr/>
        </p:nvGrpSpPr>
        <p:grpSpPr bwMode="auto">
          <a:xfrm>
            <a:off x="4933950" y="2849563"/>
            <a:ext cx="1323975" cy="482600"/>
            <a:chOff x="3108" y="1703"/>
            <a:chExt cx="834" cy="304"/>
          </a:xfrm>
        </p:grpSpPr>
        <p:pic>
          <p:nvPicPr>
            <p:cNvPr id="484393" name="Picture 41" descr="arrow 3"/>
            <p:cNvPicPr>
              <a:picLocks noChangeAspect="1" noChangeArrowheads="1"/>
            </p:cNvPicPr>
            <p:nvPr/>
          </p:nvPicPr>
          <p:blipFill>
            <a:blip r:embed="rId10" cstate="screen"/>
            <a:srcRect/>
            <a:stretch>
              <a:fillRect/>
            </a:stretch>
          </p:blipFill>
          <p:spPr bwMode="auto">
            <a:xfrm>
              <a:off x="3108" y="1703"/>
              <a:ext cx="834" cy="304"/>
            </a:xfrm>
            <a:prstGeom prst="rect">
              <a:avLst/>
            </a:prstGeom>
            <a:noFill/>
          </p:spPr>
        </p:pic>
        <p:sp>
          <p:nvSpPr>
            <p:cNvPr id="484394" name="Text Box 42"/>
            <p:cNvSpPr txBox="1">
              <a:spLocks noChangeArrowheads="1"/>
            </p:cNvSpPr>
            <p:nvPr/>
          </p:nvSpPr>
          <p:spPr bwMode="auto">
            <a:xfrm>
              <a:off x="3280" y="1729"/>
              <a:ext cx="518" cy="233"/>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Tasks</a:t>
              </a:r>
            </a:p>
          </p:txBody>
        </p:sp>
      </p:grpSp>
      <p:grpSp>
        <p:nvGrpSpPr>
          <p:cNvPr id="17" name="Group 43"/>
          <p:cNvGrpSpPr>
            <a:grpSpLocks/>
          </p:cNvGrpSpPr>
          <p:nvPr/>
        </p:nvGrpSpPr>
        <p:grpSpPr bwMode="auto">
          <a:xfrm>
            <a:off x="7421561" y="3895725"/>
            <a:ext cx="1539874" cy="1758950"/>
            <a:chOff x="4675" y="2454"/>
            <a:chExt cx="970" cy="1108"/>
          </a:xfrm>
        </p:grpSpPr>
        <p:pic>
          <p:nvPicPr>
            <p:cNvPr id="484396" name="Picture 44" descr="curved arrow 4_Flipped"/>
            <p:cNvPicPr>
              <a:picLocks noChangeAspect="1" noChangeArrowheads="1"/>
            </p:cNvPicPr>
            <p:nvPr/>
          </p:nvPicPr>
          <p:blipFill>
            <a:blip r:embed="rId9" cstate="screen"/>
            <a:srcRect/>
            <a:stretch>
              <a:fillRect/>
            </a:stretch>
          </p:blipFill>
          <p:spPr bwMode="auto">
            <a:xfrm rot="393164">
              <a:off x="4675" y="2454"/>
              <a:ext cx="682" cy="1108"/>
            </a:xfrm>
            <a:prstGeom prst="rect">
              <a:avLst/>
            </a:prstGeom>
            <a:noFill/>
            <a:ln w="9525" algn="ctr">
              <a:noFill/>
              <a:miter lim="800000"/>
              <a:headEnd/>
              <a:tailEnd/>
            </a:ln>
            <a:effectLst/>
          </p:spPr>
        </p:pic>
        <p:sp>
          <p:nvSpPr>
            <p:cNvPr id="484397" name="Text Box 45"/>
            <p:cNvSpPr txBox="1">
              <a:spLocks noChangeArrowheads="1"/>
            </p:cNvSpPr>
            <p:nvPr/>
          </p:nvSpPr>
          <p:spPr bwMode="auto">
            <a:xfrm>
              <a:off x="4761" y="2911"/>
              <a:ext cx="884" cy="407"/>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Production</a:t>
              </a:r>
            </a:p>
            <a:p>
              <a:pPr algn="ctr"/>
              <a:r>
                <a:rPr lang="en-GB" dirty="0">
                  <a:effectLst>
                    <a:outerShdw blurRad="50800" dist="38100" dir="2700000" algn="tl" rotWithShape="0">
                      <a:prstClr val="black">
                        <a:alpha val="40000"/>
                      </a:prstClr>
                    </a:outerShdw>
                  </a:effectLst>
                </a:rPr>
                <a:t>Errors</a:t>
              </a:r>
            </a:p>
          </p:txBody>
        </p:sp>
      </p:gr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3" presetClass="entr" presetSubtype="27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2/3*#ppt_w"/>
                                          </p:val>
                                        </p:tav>
                                        <p:tav tm="100000">
                                          <p:val>
                                            <p:strVal val="#ppt_w"/>
                                          </p:val>
                                        </p:tav>
                                      </p:tavLst>
                                    </p:anim>
                                    <p:anim calcmode="lin" valueType="num">
                                      <p:cBhvr>
                                        <p:cTn id="11" dur="1000" fill="hold"/>
                                        <p:tgtEl>
                                          <p:spTgt spid="2"/>
                                        </p:tgtEl>
                                        <p:attrNameLst>
                                          <p:attrName>ppt_h</p:attrName>
                                        </p:attrNameLst>
                                      </p:cBhvr>
                                      <p:tavLst>
                                        <p:tav tm="0">
                                          <p:val>
                                            <p:strVal val="2/3*#ppt_h"/>
                                          </p:val>
                                        </p:tav>
                                        <p:tav tm="100000">
                                          <p:val>
                                            <p:strVal val="#ppt_h"/>
                                          </p:val>
                                        </p:tav>
                                      </p:tavLst>
                                    </p:anim>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par>
                                <p:cTn id="16" presetID="23" presetClass="entr" presetSubtype="272"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strVal val="2/3*#ppt_w"/>
                                          </p:val>
                                        </p:tav>
                                        <p:tav tm="100000">
                                          <p:val>
                                            <p:strVal val="#ppt_w"/>
                                          </p:val>
                                        </p:tav>
                                      </p:tavLst>
                                    </p:anim>
                                    <p:anim calcmode="lin" valueType="num">
                                      <p:cBhvr>
                                        <p:cTn id="19" dur="1000" fill="hold"/>
                                        <p:tgtEl>
                                          <p:spTgt spid="4"/>
                                        </p:tgtEl>
                                        <p:attrNameLst>
                                          <p:attrName>ppt_h</p:attrName>
                                        </p:attrNameLst>
                                      </p:cBhvr>
                                      <p:tavLst>
                                        <p:tav tm="0">
                                          <p:val>
                                            <p:strVal val="2/3*#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par>
                                <p:cTn id="35" presetID="23" presetClass="entr" presetSubtype="27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strVal val="2/3*#ppt_w"/>
                                          </p:val>
                                        </p:tav>
                                        <p:tav tm="100000">
                                          <p:val>
                                            <p:strVal val="#ppt_w"/>
                                          </p:val>
                                        </p:tav>
                                      </p:tavLst>
                                    </p:anim>
                                    <p:anim calcmode="lin" valueType="num">
                                      <p:cBhvr>
                                        <p:cTn id="38" dur="1000" fill="hold"/>
                                        <p:tgtEl>
                                          <p:spTgt spid="6"/>
                                        </p:tgtEl>
                                        <p:attrNameLst>
                                          <p:attrName>ppt_h</p:attrName>
                                        </p:attrNameLst>
                                      </p:cBhvr>
                                      <p:tavLst>
                                        <p:tav tm="0">
                                          <p:val>
                                            <p:strVal val="2/3*#ppt_h"/>
                                          </p:val>
                                        </p:tav>
                                        <p:tav tm="100000">
                                          <p:val>
                                            <p:strVal val="#ppt_h"/>
                                          </p:val>
                                        </p:tav>
                                      </p:tavLst>
                                    </p:anim>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par>
                                <p:cTn id="48" presetID="23" presetClass="entr" presetSubtype="272"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1000" fill="hold"/>
                                        <p:tgtEl>
                                          <p:spTgt spid="8"/>
                                        </p:tgtEl>
                                        <p:attrNameLst>
                                          <p:attrName>ppt_w</p:attrName>
                                        </p:attrNameLst>
                                      </p:cBhvr>
                                      <p:tavLst>
                                        <p:tav tm="0">
                                          <p:val>
                                            <p:strVal val="2/3*#ppt_w"/>
                                          </p:val>
                                        </p:tav>
                                        <p:tav tm="100000">
                                          <p:val>
                                            <p:strVal val="#ppt_w"/>
                                          </p:val>
                                        </p:tav>
                                      </p:tavLst>
                                    </p:anim>
                                    <p:anim calcmode="lin" valueType="num">
                                      <p:cBhvr>
                                        <p:cTn id="51" dur="1000" fill="hold"/>
                                        <p:tgtEl>
                                          <p:spTgt spid="8"/>
                                        </p:tgtEl>
                                        <p:attrNameLst>
                                          <p:attrName>ppt_h</p:attrName>
                                        </p:attrNameLst>
                                      </p:cBhvr>
                                      <p:tavLst>
                                        <p:tav tm="0">
                                          <p:val>
                                            <p:strVal val="2/3*#ppt_h"/>
                                          </p:val>
                                        </p:tav>
                                        <p:tav tm="100000">
                                          <p:val>
                                            <p:strVal val="#ppt_h"/>
                                          </p:val>
                                        </p:tav>
                                      </p:tavLst>
                                    </p:anim>
                                  </p:childTnLst>
                                </p:cTn>
                              </p:par>
                            </p:childTnLst>
                          </p:cTn>
                        </p:par>
                        <p:par>
                          <p:cTn id="52" fill="hold">
                            <p:stCondLst>
                              <p:cond delay="1000"/>
                            </p:stCondLst>
                            <p:childTnLst>
                              <p:par>
                                <p:cTn id="53" presetID="22" presetClass="entr" presetSubtype="1"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childTnLst>
                                </p:cTn>
                              </p:par>
                              <p:par>
                                <p:cTn id="66" presetID="23" presetClass="entr" presetSubtype="27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1000" fill="hold"/>
                                        <p:tgtEl>
                                          <p:spTgt spid="10"/>
                                        </p:tgtEl>
                                        <p:attrNameLst>
                                          <p:attrName>ppt_w</p:attrName>
                                        </p:attrNameLst>
                                      </p:cBhvr>
                                      <p:tavLst>
                                        <p:tav tm="0">
                                          <p:val>
                                            <p:strVal val="2/3*#ppt_w"/>
                                          </p:val>
                                        </p:tav>
                                        <p:tav tm="100000">
                                          <p:val>
                                            <p:strVal val="#ppt_w"/>
                                          </p:val>
                                        </p:tav>
                                      </p:tavLst>
                                    </p:anim>
                                    <p:anim calcmode="lin" valueType="num">
                                      <p:cBhvr>
                                        <p:cTn id="69" dur="1000" fill="hold"/>
                                        <p:tgtEl>
                                          <p:spTgt spid="10"/>
                                        </p:tgtEl>
                                        <p:attrNameLst>
                                          <p:attrName>ppt_h</p:attrName>
                                        </p:attrNameLst>
                                      </p:cBhvr>
                                      <p:tavLst>
                                        <p:tav tm="0">
                                          <p:val>
                                            <p:strVal val="2/3*#ppt_h"/>
                                          </p:val>
                                        </p:tav>
                                        <p:tav tm="100000">
                                          <p:val>
                                            <p:strVal val="#ppt_h"/>
                                          </p:val>
                                        </p:tav>
                                      </p:tavLst>
                                    </p:anim>
                                  </p:childTnLst>
                                </p:cTn>
                              </p:par>
                            </p:childTnLst>
                          </p:cTn>
                        </p:par>
                        <p:par>
                          <p:cTn id="70" fill="hold">
                            <p:stCondLst>
                              <p:cond delay="1000"/>
                            </p:stCondLst>
                            <p:childTnLst>
                              <p:par>
                                <p:cTn id="71" presetID="22" presetClass="entr" presetSubtype="4"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down)">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descr="D:\Art\Shapes and Graphics\documents folders Pages\tablet note pad notepad shorter.png"/>
          <p:cNvPicPr>
            <a:picLocks noChangeAspect="1" noChangeArrowheads="1"/>
          </p:cNvPicPr>
          <p:nvPr/>
        </p:nvPicPr>
        <p:blipFill>
          <a:blip r:embed="rId4" cstate="screen"/>
          <a:srcRect/>
          <a:stretch>
            <a:fillRect/>
          </a:stretch>
        </p:blipFill>
        <p:spPr bwMode="auto">
          <a:xfrm rot="21007458">
            <a:off x="7689507" y="4580645"/>
            <a:ext cx="987144" cy="617875"/>
          </a:xfrm>
          <a:prstGeom prst="rect">
            <a:avLst/>
          </a:prstGeom>
          <a:ln>
            <a:noFill/>
          </a:ln>
          <a:effectLst>
            <a:outerShdw blurRad="292100" dist="139700" dir="2700000" algn="tl" rotWithShape="0">
              <a:srgbClr val="333333">
                <a:alpha val="65000"/>
              </a:srgbClr>
            </a:outerShdw>
          </a:effectLst>
        </p:spPr>
      </p:pic>
      <p:pic>
        <p:nvPicPr>
          <p:cNvPr id="54" name="Picture 9"/>
          <p:cNvPicPr>
            <a:picLocks noChangeAspect="1" noChangeArrowheads="1"/>
          </p:cNvPicPr>
          <p:nvPr/>
        </p:nvPicPr>
        <p:blipFill>
          <a:blip r:embed="rId5"/>
          <a:srcRect l="44643" t="7154"/>
          <a:stretch>
            <a:fillRect/>
          </a:stretch>
        </p:blipFill>
        <p:spPr bwMode="auto">
          <a:xfrm rot="20522655">
            <a:off x="5025171" y="2728367"/>
            <a:ext cx="1143008" cy="803266"/>
          </a:xfrm>
          <a:prstGeom prst="rect">
            <a:avLst/>
          </a:prstGeom>
          <a:ln>
            <a:noFill/>
          </a:ln>
          <a:effectLst>
            <a:outerShdw blurRad="292100" dist="139700" dir="2700000" algn="tl" rotWithShape="0">
              <a:srgbClr val="333333">
                <a:alpha val="65000"/>
              </a:srgbClr>
            </a:outerShdw>
          </a:effectLst>
        </p:spPr>
      </p:pic>
      <p:pic>
        <p:nvPicPr>
          <p:cNvPr id="55" name="Picture 8"/>
          <p:cNvPicPr>
            <a:picLocks noChangeAspect="1" noChangeArrowheads="1"/>
          </p:cNvPicPr>
          <p:nvPr/>
        </p:nvPicPr>
        <p:blipFill>
          <a:blip r:embed="rId6" cstate="screen"/>
          <a:srcRect/>
          <a:stretch>
            <a:fillRect/>
          </a:stretch>
        </p:blipFill>
        <p:spPr bwMode="auto">
          <a:xfrm rot="20492538">
            <a:off x="2062269" y="4217487"/>
            <a:ext cx="1009746" cy="555951"/>
          </a:xfrm>
          <a:prstGeom prst="rect">
            <a:avLst/>
          </a:prstGeom>
          <a:ln>
            <a:noFill/>
          </a:ln>
          <a:effectLst>
            <a:outerShdw blurRad="292100" dist="139700" dir="2700000" algn="tl" rotWithShape="0">
              <a:srgbClr val="333333">
                <a:alpha val="65000"/>
              </a:srgbClr>
            </a:outerShdw>
          </a:effectLst>
        </p:spPr>
      </p:pic>
      <p:pic>
        <p:nvPicPr>
          <p:cNvPr id="56" name="Picture 7"/>
          <p:cNvPicPr>
            <a:picLocks noChangeAspect="1" noChangeArrowheads="1"/>
          </p:cNvPicPr>
          <p:nvPr/>
        </p:nvPicPr>
        <p:blipFill>
          <a:blip r:embed="rId7" cstate="screen"/>
          <a:srcRect/>
          <a:stretch>
            <a:fillRect/>
          </a:stretch>
        </p:blipFill>
        <p:spPr bwMode="auto">
          <a:xfrm rot="20518835">
            <a:off x="2259183" y="2653731"/>
            <a:ext cx="665811" cy="856043"/>
          </a:xfrm>
          <a:prstGeom prst="rect">
            <a:avLst/>
          </a:prstGeom>
          <a:ln>
            <a:noFill/>
          </a:ln>
          <a:effectLst>
            <a:outerShdw blurRad="292100" dist="139700" dir="2700000" algn="tl" rotWithShape="0">
              <a:srgbClr val="333333">
                <a:alpha val="65000"/>
              </a:srgbClr>
            </a:outerShdw>
          </a:effectLst>
        </p:spPr>
      </p:pic>
      <p:pic>
        <p:nvPicPr>
          <p:cNvPr id="53" name="Picture 7"/>
          <p:cNvPicPr>
            <a:picLocks noChangeAspect="1" noChangeArrowheads="1"/>
          </p:cNvPicPr>
          <p:nvPr/>
        </p:nvPicPr>
        <p:blipFill>
          <a:blip r:embed="rId7" cstate="screen"/>
          <a:srcRect/>
          <a:stretch>
            <a:fillRect/>
          </a:stretch>
        </p:blipFill>
        <p:spPr bwMode="auto">
          <a:xfrm rot="20518835">
            <a:off x="2330621" y="1653598"/>
            <a:ext cx="665811" cy="856043"/>
          </a:xfrm>
          <a:prstGeom prst="rect">
            <a:avLst/>
          </a:prstGeom>
          <a:ln>
            <a:noFill/>
          </a:ln>
          <a:effectLst>
            <a:outerShdw blurRad="292100" dist="139700" dir="2700000" algn="tl" rotWithShape="0">
              <a:srgbClr val="333333">
                <a:alpha val="65000"/>
              </a:srgbClr>
            </a:outerShdw>
          </a:effectLst>
        </p:spPr>
      </p:pic>
      <p:pic>
        <p:nvPicPr>
          <p:cNvPr id="1029" name="Picture 5" descr="D:\Art\Shapes and Graphics\Windows XP Illustration Icon\XP icon mail.png"/>
          <p:cNvPicPr>
            <a:picLocks noChangeAspect="1" noChangeArrowheads="1"/>
          </p:cNvPicPr>
          <p:nvPr/>
        </p:nvPicPr>
        <p:blipFill>
          <a:blip r:embed="rId8" cstate="screen"/>
          <a:srcRect/>
          <a:stretch>
            <a:fillRect/>
          </a:stretch>
        </p:blipFill>
        <p:spPr bwMode="auto">
          <a:xfrm>
            <a:off x="6143636" y="1285860"/>
            <a:ext cx="708945" cy="785818"/>
          </a:xfrm>
          <a:prstGeom prst="rect">
            <a:avLst/>
          </a:prstGeom>
          <a:ln>
            <a:noFill/>
          </a:ln>
          <a:effectLst>
            <a:outerShdw blurRad="292100" dist="139700" dir="2700000" algn="tl" rotWithShape="0">
              <a:srgbClr val="333333">
                <a:alpha val="65000"/>
              </a:srgbClr>
            </a:outerShdw>
          </a:effectLst>
        </p:spPr>
      </p:pic>
      <p:sp>
        <p:nvSpPr>
          <p:cNvPr id="484354" name="Rectangle 2"/>
          <p:cNvSpPr>
            <a:spLocks noGrp="1" noChangeArrowheads="1"/>
          </p:cNvSpPr>
          <p:nvPr>
            <p:ph type="title"/>
          </p:nvPr>
        </p:nvSpPr>
        <p:spPr/>
        <p:txBody>
          <a:bodyPr/>
          <a:lstStyle/>
          <a:p>
            <a:r>
              <a:rPr lang="en-GB" dirty="0"/>
              <a:t>Example Workflow</a:t>
            </a:r>
          </a:p>
        </p:txBody>
      </p:sp>
      <p:pic>
        <p:nvPicPr>
          <p:cNvPr id="18" name="Picture 2" descr="D:\Art\HARDWARE_IMAGERY\Illustration - Misc Hardware\XML Icons\Server Exchange.png"/>
          <p:cNvPicPr>
            <a:picLocks noChangeAspect="1" noChangeArrowheads="1"/>
          </p:cNvPicPr>
          <p:nvPr/>
        </p:nvPicPr>
        <p:blipFill>
          <a:blip r:embed="rId9" cstate="screen"/>
          <a:srcRect/>
          <a:stretch>
            <a:fillRect/>
          </a:stretch>
        </p:blipFill>
        <p:spPr bwMode="auto">
          <a:xfrm>
            <a:off x="571472" y="5286388"/>
            <a:ext cx="718907" cy="1147192"/>
          </a:xfrm>
          <a:prstGeom prst="rect">
            <a:avLst/>
          </a:prstGeom>
          <a:noFill/>
        </p:spPr>
      </p:pic>
      <p:pic>
        <p:nvPicPr>
          <p:cNvPr id="1027" name="Picture 3" descr="D:\Art\HARDWARE_IMAGERY\Illustration - Misc Hardware\XML Icons\laptop notebook portable Computer.png"/>
          <p:cNvPicPr>
            <a:picLocks noChangeAspect="1" noChangeArrowheads="1"/>
          </p:cNvPicPr>
          <p:nvPr/>
        </p:nvPicPr>
        <p:blipFill>
          <a:blip r:embed="rId10" cstate="screen"/>
          <a:srcRect/>
          <a:stretch>
            <a:fillRect/>
          </a:stretch>
        </p:blipFill>
        <p:spPr bwMode="auto">
          <a:xfrm>
            <a:off x="2786050" y="5500702"/>
            <a:ext cx="903594" cy="857256"/>
          </a:xfrm>
          <a:prstGeom prst="rect">
            <a:avLst/>
          </a:prstGeom>
          <a:noFill/>
        </p:spPr>
      </p:pic>
      <p:pic>
        <p:nvPicPr>
          <p:cNvPr id="1028" name="Picture 4" descr="D:\Art\HARDWARE_IMAGERY\Illustration - Misc Hardware\XML Icons\pc.png"/>
          <p:cNvPicPr>
            <a:picLocks noChangeAspect="1" noChangeArrowheads="1"/>
          </p:cNvPicPr>
          <p:nvPr/>
        </p:nvPicPr>
        <p:blipFill>
          <a:blip r:embed="rId11" cstate="screen"/>
          <a:srcRect/>
          <a:stretch>
            <a:fillRect/>
          </a:stretch>
        </p:blipFill>
        <p:spPr bwMode="auto">
          <a:xfrm>
            <a:off x="1357290" y="5286388"/>
            <a:ext cx="1256578" cy="1253761"/>
          </a:xfrm>
          <a:prstGeom prst="rect">
            <a:avLst/>
          </a:prstGeom>
          <a:noFill/>
        </p:spPr>
      </p:pic>
      <p:pic>
        <p:nvPicPr>
          <p:cNvPr id="19" name="Picture 5" descr="D:\Art\Shapes and Graphics\MSN Illustration Icon\MSN icon people chat.png"/>
          <p:cNvPicPr>
            <a:picLocks noChangeAspect="1" noChangeArrowheads="1"/>
          </p:cNvPicPr>
          <p:nvPr/>
        </p:nvPicPr>
        <p:blipFill>
          <a:blip r:embed="rId12" cstate="screen"/>
          <a:srcRect/>
          <a:stretch>
            <a:fillRect/>
          </a:stretch>
        </p:blipFill>
        <p:spPr bwMode="auto">
          <a:xfrm>
            <a:off x="8001024" y="1214422"/>
            <a:ext cx="954498" cy="1560412"/>
          </a:xfrm>
          <a:prstGeom prst="rect">
            <a:avLst/>
          </a:prstGeom>
          <a:ln>
            <a:noFill/>
          </a:ln>
          <a:effectLst>
            <a:outerShdw blurRad="292100" dist="139700" dir="2700000" algn="tl" rotWithShape="0">
              <a:srgbClr val="333333">
                <a:alpha val="65000"/>
              </a:srgbClr>
            </a:outerShdw>
          </a:effectLst>
        </p:spPr>
      </p:pic>
      <p:pic>
        <p:nvPicPr>
          <p:cNvPr id="20" name="Picture 6" descr="D:\Art\HARDWARE_IMAGERY\Illustration - Misc Hardware\XML Icons\phone.png"/>
          <p:cNvPicPr>
            <a:picLocks noChangeAspect="1" noChangeArrowheads="1"/>
          </p:cNvPicPr>
          <p:nvPr/>
        </p:nvPicPr>
        <p:blipFill>
          <a:blip r:embed="rId13" cstate="screen"/>
          <a:srcRect/>
          <a:stretch>
            <a:fillRect/>
          </a:stretch>
        </p:blipFill>
        <p:spPr bwMode="auto">
          <a:xfrm>
            <a:off x="8239140" y="5214950"/>
            <a:ext cx="904860" cy="903446"/>
          </a:xfrm>
          <a:prstGeom prst="rect">
            <a:avLst/>
          </a:prstGeom>
          <a:noFill/>
        </p:spPr>
      </p:pic>
      <p:pic>
        <p:nvPicPr>
          <p:cNvPr id="60" name="Picture 2" descr="D:\Art\Shapes and Graphics\documents folders Pages\tablet note pad notepad shorter.png"/>
          <p:cNvPicPr>
            <a:picLocks noChangeAspect="1" noChangeArrowheads="1"/>
          </p:cNvPicPr>
          <p:nvPr/>
        </p:nvPicPr>
        <p:blipFill>
          <a:blip r:embed="rId4" cstate="screen"/>
          <a:srcRect/>
          <a:stretch>
            <a:fillRect/>
          </a:stretch>
        </p:blipFill>
        <p:spPr bwMode="auto">
          <a:xfrm rot="20512946">
            <a:off x="5103103" y="3638607"/>
            <a:ext cx="987144" cy="617875"/>
          </a:xfrm>
          <a:prstGeom prst="rect">
            <a:avLst/>
          </a:prstGeom>
          <a:ln>
            <a:noFill/>
          </a:ln>
          <a:effectLst>
            <a:outerShdw blurRad="292100" dist="139700" dir="2700000" algn="tl" rotWithShape="0">
              <a:srgbClr val="333333">
                <a:alpha val="65000"/>
              </a:srgbClr>
            </a:outerShdw>
          </a:effectLst>
        </p:spPr>
      </p:pic>
      <p:pic>
        <p:nvPicPr>
          <p:cNvPr id="61" name="Picture 5" descr="D:\Art\Shapes and Graphics\Windows XP Illustration Icon\XP icon mail.png"/>
          <p:cNvPicPr>
            <a:picLocks noChangeAspect="1" noChangeArrowheads="1"/>
          </p:cNvPicPr>
          <p:nvPr/>
        </p:nvPicPr>
        <p:blipFill>
          <a:blip r:embed="rId8" cstate="screen"/>
          <a:srcRect/>
          <a:stretch>
            <a:fillRect/>
          </a:stretch>
        </p:blipFill>
        <p:spPr bwMode="auto">
          <a:xfrm>
            <a:off x="5242203" y="1857364"/>
            <a:ext cx="708945" cy="785818"/>
          </a:xfrm>
          <a:prstGeom prst="rect">
            <a:avLst/>
          </a:prstGeom>
          <a:ln>
            <a:noFill/>
          </a:ln>
          <a:effectLst>
            <a:outerShdw blurRad="292100" dist="139700" dir="2700000" algn="tl" rotWithShape="0">
              <a:srgbClr val="333333">
                <a:alpha val="65000"/>
              </a:srgbClr>
            </a:outerShdw>
          </a:effectLst>
        </p:spPr>
      </p:pic>
      <p:grpSp>
        <p:nvGrpSpPr>
          <p:cNvPr id="65" name="Group 64"/>
          <p:cNvGrpSpPr/>
          <p:nvPr/>
        </p:nvGrpSpPr>
        <p:grpSpPr>
          <a:xfrm>
            <a:off x="539750" y="228600"/>
            <a:ext cx="8421685" cy="6397625"/>
            <a:chOff x="539750" y="228600"/>
            <a:chExt cx="8421685" cy="6397625"/>
          </a:xfrm>
        </p:grpSpPr>
        <p:grpSp>
          <p:nvGrpSpPr>
            <p:cNvPr id="66" name="Group 40"/>
            <p:cNvGrpSpPr>
              <a:grpSpLocks/>
            </p:cNvGrpSpPr>
            <p:nvPr/>
          </p:nvGrpSpPr>
          <p:grpSpPr bwMode="auto">
            <a:xfrm>
              <a:off x="4933950" y="2849563"/>
              <a:ext cx="1323975" cy="482600"/>
              <a:chOff x="3108" y="1703"/>
              <a:chExt cx="834" cy="304"/>
            </a:xfrm>
          </p:grpSpPr>
          <p:pic>
            <p:nvPicPr>
              <p:cNvPr id="108" name="Picture 41" descr="arrow 3"/>
              <p:cNvPicPr>
                <a:picLocks noChangeAspect="1" noChangeArrowheads="1"/>
              </p:cNvPicPr>
              <p:nvPr/>
            </p:nvPicPr>
            <p:blipFill>
              <a:blip r:embed="rId14" cstate="screen"/>
              <a:srcRect/>
              <a:stretch>
                <a:fillRect/>
              </a:stretch>
            </p:blipFill>
            <p:spPr bwMode="auto">
              <a:xfrm>
                <a:off x="3108" y="1703"/>
                <a:ext cx="834" cy="304"/>
              </a:xfrm>
              <a:prstGeom prst="rect">
                <a:avLst/>
              </a:prstGeom>
              <a:noFill/>
            </p:spPr>
          </p:pic>
          <p:sp>
            <p:nvSpPr>
              <p:cNvPr id="109" name="Text Box 42"/>
              <p:cNvSpPr txBox="1">
                <a:spLocks noChangeArrowheads="1"/>
              </p:cNvSpPr>
              <p:nvPr/>
            </p:nvSpPr>
            <p:spPr bwMode="auto">
              <a:xfrm>
                <a:off x="3280" y="1729"/>
                <a:ext cx="518" cy="233"/>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Tasks</a:t>
                </a:r>
              </a:p>
            </p:txBody>
          </p:sp>
        </p:grpSp>
        <p:grpSp>
          <p:nvGrpSpPr>
            <p:cNvPr id="67" name="Group 58"/>
            <p:cNvGrpSpPr/>
            <p:nvPr/>
          </p:nvGrpSpPr>
          <p:grpSpPr>
            <a:xfrm>
              <a:off x="539750" y="228600"/>
              <a:ext cx="8421685" cy="6397628"/>
              <a:chOff x="539750" y="228600"/>
              <a:chExt cx="8421685" cy="6397628"/>
            </a:xfrm>
          </p:grpSpPr>
          <p:grpSp>
            <p:nvGrpSpPr>
              <p:cNvPr id="68" name="Group 3"/>
              <p:cNvGrpSpPr>
                <a:grpSpLocks/>
              </p:cNvGrpSpPr>
              <p:nvPr/>
            </p:nvGrpSpPr>
            <p:grpSpPr bwMode="auto">
              <a:xfrm>
                <a:off x="539750" y="2417764"/>
                <a:ext cx="1373188" cy="1946276"/>
                <a:chOff x="340" y="1431"/>
                <a:chExt cx="865" cy="1226"/>
              </a:xfrm>
            </p:grpSpPr>
            <p:grpSp>
              <p:nvGrpSpPr>
                <p:cNvPr id="104" name="Group 4"/>
                <p:cNvGrpSpPr>
                  <a:grpSpLocks/>
                </p:cNvGrpSpPr>
                <p:nvPr/>
              </p:nvGrpSpPr>
              <p:grpSpPr bwMode="auto">
                <a:xfrm>
                  <a:off x="340" y="1431"/>
                  <a:ext cx="865" cy="871"/>
                  <a:chOff x="340" y="1431"/>
                  <a:chExt cx="865" cy="871"/>
                </a:xfrm>
              </p:grpSpPr>
              <p:pic>
                <p:nvPicPr>
                  <p:cNvPr id="106" name="Picture 5" descr="Tablet PC Clare woman restaurant stylus writing"/>
                  <p:cNvPicPr>
                    <a:picLocks noChangeAspect="1" noChangeArrowheads="1"/>
                  </p:cNvPicPr>
                  <p:nvPr/>
                </p:nvPicPr>
                <p:blipFill>
                  <a:blip r:embed="rId15" cstate="screen">
                    <a:lum bright="-100000"/>
                  </a:blip>
                  <a:srcRect/>
                  <a:stretch>
                    <a:fillRect/>
                  </a:stretch>
                </p:blipFill>
                <p:spPr bwMode="auto">
                  <a:xfrm>
                    <a:off x="385" y="1480"/>
                    <a:ext cx="820" cy="822"/>
                  </a:xfrm>
                  <a:prstGeom prst="rect">
                    <a:avLst/>
                  </a:prstGeom>
                  <a:noFill/>
                </p:spPr>
              </p:pic>
              <p:pic>
                <p:nvPicPr>
                  <p:cNvPr id="107" name="Picture 6" descr="Tablet PC Clare woman restaurant stylus writing"/>
                  <p:cNvPicPr>
                    <a:picLocks noChangeAspect="1" noChangeArrowheads="1"/>
                  </p:cNvPicPr>
                  <p:nvPr/>
                </p:nvPicPr>
                <p:blipFill>
                  <a:blip r:embed="rId15" cstate="screen"/>
                  <a:srcRect/>
                  <a:stretch>
                    <a:fillRect/>
                  </a:stretch>
                </p:blipFill>
                <p:spPr bwMode="auto">
                  <a:xfrm>
                    <a:off x="340" y="1431"/>
                    <a:ext cx="820" cy="822"/>
                  </a:xfrm>
                  <a:prstGeom prst="rect">
                    <a:avLst/>
                  </a:prstGeom>
                  <a:noFill/>
                </p:spPr>
              </p:pic>
            </p:grpSp>
            <p:sp>
              <p:nvSpPr>
                <p:cNvPr id="105" name="Text Box 7"/>
                <p:cNvSpPr txBox="1">
                  <a:spLocks noChangeArrowheads="1"/>
                </p:cNvSpPr>
                <p:nvPr/>
              </p:nvSpPr>
              <p:spPr bwMode="auto">
                <a:xfrm>
                  <a:off x="340" y="2253"/>
                  <a:ext cx="820" cy="404"/>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Business</a:t>
                  </a:r>
                </a:p>
                <a:p>
                  <a:pPr algn="ctr"/>
                  <a:r>
                    <a:rPr lang="en-GB">
                      <a:solidFill>
                        <a:schemeClr val="tx2"/>
                      </a:solidFill>
                      <a:effectLst>
                        <a:outerShdw blurRad="38100" dist="38100" dir="2700000" algn="tl">
                          <a:srgbClr val="000000"/>
                        </a:outerShdw>
                      </a:effectLst>
                    </a:rPr>
                    <a:t>Analyst</a:t>
                  </a:r>
                </a:p>
              </p:txBody>
            </p:sp>
          </p:grpSp>
          <p:grpSp>
            <p:nvGrpSpPr>
              <p:cNvPr id="69" name="Group 8"/>
              <p:cNvGrpSpPr>
                <a:grpSpLocks/>
              </p:cNvGrpSpPr>
              <p:nvPr/>
            </p:nvGrpSpPr>
            <p:grpSpPr bwMode="auto">
              <a:xfrm>
                <a:off x="3419475" y="2203451"/>
                <a:ext cx="1511300" cy="2479676"/>
                <a:chOff x="2154" y="1296"/>
                <a:chExt cx="952" cy="1562"/>
              </a:xfrm>
            </p:grpSpPr>
            <p:grpSp>
              <p:nvGrpSpPr>
                <p:cNvPr id="100" name="Group 9"/>
                <p:cNvGrpSpPr>
                  <a:grpSpLocks/>
                </p:cNvGrpSpPr>
                <p:nvPr/>
              </p:nvGrpSpPr>
              <p:grpSpPr bwMode="auto">
                <a:xfrm>
                  <a:off x="2154" y="1296"/>
                  <a:ext cx="952" cy="1225"/>
                  <a:chOff x="3198" y="2341"/>
                  <a:chExt cx="952" cy="1225"/>
                </a:xfrm>
              </p:grpSpPr>
              <p:pic>
                <p:nvPicPr>
                  <p:cNvPr id="102" name="Picture 10" descr="MSB Business_Sam_man sitting laptop thoughtful"/>
                  <p:cNvPicPr>
                    <a:picLocks noChangeAspect="1" noChangeArrowheads="1"/>
                  </p:cNvPicPr>
                  <p:nvPr/>
                </p:nvPicPr>
                <p:blipFill>
                  <a:blip r:embed="rId16" cstate="screen">
                    <a:lum bright="-100000"/>
                  </a:blip>
                  <a:srcRect/>
                  <a:stretch>
                    <a:fillRect/>
                  </a:stretch>
                </p:blipFill>
                <p:spPr bwMode="auto">
                  <a:xfrm>
                    <a:off x="3264" y="2408"/>
                    <a:ext cx="886" cy="1158"/>
                  </a:xfrm>
                  <a:prstGeom prst="rect">
                    <a:avLst/>
                  </a:prstGeom>
                  <a:noFill/>
                </p:spPr>
              </p:pic>
              <p:pic>
                <p:nvPicPr>
                  <p:cNvPr id="103" name="Picture 11" descr="MSB Business_Sam_man sitting laptop thoughtful"/>
                  <p:cNvPicPr>
                    <a:picLocks noChangeAspect="1" noChangeArrowheads="1"/>
                  </p:cNvPicPr>
                  <p:nvPr/>
                </p:nvPicPr>
                <p:blipFill>
                  <a:blip r:embed="rId16" cstate="screen"/>
                  <a:srcRect/>
                  <a:stretch>
                    <a:fillRect/>
                  </a:stretch>
                </p:blipFill>
                <p:spPr bwMode="auto">
                  <a:xfrm>
                    <a:off x="3198" y="2341"/>
                    <a:ext cx="886" cy="1158"/>
                  </a:xfrm>
                  <a:prstGeom prst="rect">
                    <a:avLst/>
                  </a:prstGeom>
                  <a:noFill/>
                </p:spPr>
              </p:pic>
            </p:grpSp>
            <p:sp>
              <p:nvSpPr>
                <p:cNvPr id="101" name="Text Box 12"/>
                <p:cNvSpPr txBox="1">
                  <a:spLocks noChangeArrowheads="1"/>
                </p:cNvSpPr>
                <p:nvPr/>
              </p:nvSpPr>
              <p:spPr bwMode="auto">
                <a:xfrm>
                  <a:off x="2154" y="2454"/>
                  <a:ext cx="820" cy="404"/>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Project</a:t>
                  </a:r>
                </a:p>
                <a:p>
                  <a:pPr algn="ctr"/>
                  <a:r>
                    <a:rPr lang="en-GB">
                      <a:solidFill>
                        <a:schemeClr val="tx2"/>
                      </a:solidFill>
                      <a:effectLst>
                        <a:outerShdw blurRad="38100" dist="38100" dir="2700000" algn="tl">
                          <a:srgbClr val="000000"/>
                        </a:outerShdw>
                      </a:effectLst>
                    </a:rPr>
                    <a:t>Manager</a:t>
                  </a:r>
                </a:p>
              </p:txBody>
            </p:sp>
          </p:grpSp>
          <p:grpSp>
            <p:nvGrpSpPr>
              <p:cNvPr id="70" name="Group 13"/>
              <p:cNvGrpSpPr>
                <a:grpSpLocks/>
              </p:cNvGrpSpPr>
              <p:nvPr/>
            </p:nvGrpSpPr>
            <p:grpSpPr bwMode="auto">
              <a:xfrm>
                <a:off x="6472241" y="2347913"/>
                <a:ext cx="2232026" cy="1801813"/>
                <a:chOff x="3844" y="344"/>
                <a:chExt cx="1406" cy="1135"/>
              </a:xfrm>
            </p:grpSpPr>
            <p:grpSp>
              <p:nvGrpSpPr>
                <p:cNvPr id="96" name="Group 14"/>
                <p:cNvGrpSpPr>
                  <a:grpSpLocks/>
                </p:cNvGrpSpPr>
                <p:nvPr/>
              </p:nvGrpSpPr>
              <p:grpSpPr bwMode="auto">
                <a:xfrm>
                  <a:off x="3844" y="344"/>
                  <a:ext cx="1406" cy="952"/>
                  <a:chOff x="3198" y="890"/>
                  <a:chExt cx="1406" cy="952"/>
                </a:xfrm>
              </p:grpSpPr>
              <p:pic>
                <p:nvPicPr>
                  <p:cNvPr id="98" name="Picture 15" descr="IT Work Group tech technical meeting collaboration"/>
                  <p:cNvPicPr>
                    <a:picLocks noChangeAspect="1" noChangeArrowheads="1"/>
                  </p:cNvPicPr>
                  <p:nvPr/>
                </p:nvPicPr>
                <p:blipFill>
                  <a:blip r:embed="rId17" cstate="screen">
                    <a:lum bright="-100000"/>
                  </a:blip>
                  <a:srcRect/>
                  <a:stretch>
                    <a:fillRect/>
                  </a:stretch>
                </p:blipFill>
                <p:spPr bwMode="auto">
                  <a:xfrm>
                    <a:off x="3255" y="938"/>
                    <a:ext cx="1349" cy="904"/>
                  </a:xfrm>
                  <a:prstGeom prst="rect">
                    <a:avLst/>
                  </a:prstGeom>
                  <a:noFill/>
                  <a:ln w="9525">
                    <a:noFill/>
                    <a:miter lim="800000"/>
                    <a:headEnd/>
                    <a:tailEnd/>
                  </a:ln>
                </p:spPr>
              </p:pic>
              <p:pic>
                <p:nvPicPr>
                  <p:cNvPr id="99" name="Picture 16" descr="IT Work Group tech technical meeting collaboration"/>
                  <p:cNvPicPr>
                    <a:picLocks noChangeAspect="1" noChangeArrowheads="1"/>
                  </p:cNvPicPr>
                  <p:nvPr/>
                </p:nvPicPr>
                <p:blipFill>
                  <a:blip r:embed="rId17" cstate="screen"/>
                  <a:srcRect/>
                  <a:stretch>
                    <a:fillRect/>
                  </a:stretch>
                </p:blipFill>
                <p:spPr bwMode="auto">
                  <a:xfrm>
                    <a:off x="3198" y="890"/>
                    <a:ext cx="1349" cy="904"/>
                  </a:xfrm>
                  <a:prstGeom prst="rect">
                    <a:avLst/>
                  </a:prstGeom>
                  <a:noFill/>
                </p:spPr>
              </p:pic>
            </p:grpSp>
            <p:sp>
              <p:nvSpPr>
                <p:cNvPr id="97" name="Text Box 17"/>
                <p:cNvSpPr txBox="1">
                  <a:spLocks noChangeArrowheads="1"/>
                </p:cNvSpPr>
                <p:nvPr/>
              </p:nvSpPr>
              <p:spPr bwMode="auto">
                <a:xfrm>
                  <a:off x="4077" y="1248"/>
                  <a:ext cx="820" cy="231"/>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Dev Team</a:t>
                  </a:r>
                </a:p>
              </p:txBody>
            </p:sp>
          </p:grpSp>
          <p:grpSp>
            <p:nvGrpSpPr>
              <p:cNvPr id="71" name="Group 18"/>
              <p:cNvGrpSpPr>
                <a:grpSpLocks/>
              </p:cNvGrpSpPr>
              <p:nvPr/>
            </p:nvGrpSpPr>
            <p:grpSpPr bwMode="auto">
              <a:xfrm>
                <a:off x="6842131" y="228600"/>
                <a:ext cx="1301751" cy="1855788"/>
                <a:chOff x="4420" y="1860"/>
                <a:chExt cx="820" cy="1169"/>
              </a:xfrm>
            </p:grpSpPr>
            <p:grpSp>
              <p:nvGrpSpPr>
                <p:cNvPr id="92" name="Group 19"/>
                <p:cNvGrpSpPr>
                  <a:grpSpLocks/>
                </p:cNvGrpSpPr>
                <p:nvPr/>
              </p:nvGrpSpPr>
              <p:grpSpPr bwMode="auto">
                <a:xfrm>
                  <a:off x="4420" y="1860"/>
                  <a:ext cx="773" cy="998"/>
                  <a:chOff x="4194" y="2069"/>
                  <a:chExt cx="773" cy="998"/>
                </a:xfrm>
              </p:grpSpPr>
              <p:pic>
                <p:nvPicPr>
                  <p:cNvPr id="94" name="Picture 20" descr="OFC Enterprise woman Live Meeting"/>
                  <p:cNvPicPr>
                    <a:picLocks noChangeAspect="1" noChangeArrowheads="1"/>
                  </p:cNvPicPr>
                  <p:nvPr/>
                </p:nvPicPr>
                <p:blipFill>
                  <a:blip r:embed="rId18" cstate="screen">
                    <a:lum bright="-100000"/>
                  </a:blip>
                  <a:srcRect/>
                  <a:stretch>
                    <a:fillRect/>
                  </a:stretch>
                </p:blipFill>
                <p:spPr bwMode="auto">
                  <a:xfrm>
                    <a:off x="4261" y="2129"/>
                    <a:ext cx="706" cy="938"/>
                  </a:xfrm>
                  <a:prstGeom prst="rect">
                    <a:avLst/>
                  </a:prstGeom>
                  <a:noFill/>
                  <a:ln w="9525">
                    <a:noFill/>
                    <a:miter lim="800000"/>
                    <a:headEnd/>
                    <a:tailEnd/>
                  </a:ln>
                </p:spPr>
              </p:pic>
              <p:pic>
                <p:nvPicPr>
                  <p:cNvPr id="95" name="Picture 21" descr="OFC Enterprise woman Live Meeting"/>
                  <p:cNvPicPr>
                    <a:picLocks noChangeAspect="1" noChangeArrowheads="1"/>
                  </p:cNvPicPr>
                  <p:nvPr/>
                </p:nvPicPr>
                <p:blipFill>
                  <a:blip r:embed="rId18" cstate="screen"/>
                  <a:srcRect/>
                  <a:stretch>
                    <a:fillRect/>
                  </a:stretch>
                </p:blipFill>
                <p:spPr bwMode="auto">
                  <a:xfrm>
                    <a:off x="4194" y="2069"/>
                    <a:ext cx="706" cy="938"/>
                  </a:xfrm>
                  <a:prstGeom prst="rect">
                    <a:avLst/>
                  </a:prstGeom>
                  <a:noFill/>
                </p:spPr>
              </p:pic>
            </p:grpSp>
            <p:sp>
              <p:nvSpPr>
                <p:cNvPr id="93" name="Text Box 22"/>
                <p:cNvSpPr txBox="1">
                  <a:spLocks noChangeArrowheads="1"/>
                </p:cNvSpPr>
                <p:nvPr/>
              </p:nvSpPr>
              <p:spPr bwMode="auto">
                <a:xfrm>
                  <a:off x="4420" y="2798"/>
                  <a:ext cx="820" cy="231"/>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Test</a:t>
                  </a:r>
                </a:p>
              </p:txBody>
            </p:sp>
          </p:grpSp>
          <p:grpSp>
            <p:nvGrpSpPr>
              <p:cNvPr id="72" name="Group 23"/>
              <p:cNvGrpSpPr>
                <a:grpSpLocks/>
              </p:cNvGrpSpPr>
              <p:nvPr/>
            </p:nvGrpSpPr>
            <p:grpSpPr bwMode="auto">
              <a:xfrm>
                <a:off x="6191252" y="4683127"/>
                <a:ext cx="1609725" cy="1943101"/>
                <a:chOff x="3227" y="2798"/>
                <a:chExt cx="1014" cy="1224"/>
              </a:xfrm>
            </p:grpSpPr>
            <p:grpSp>
              <p:nvGrpSpPr>
                <p:cNvPr id="88" name="Group 87"/>
                <p:cNvGrpSpPr>
                  <a:grpSpLocks/>
                </p:cNvGrpSpPr>
                <p:nvPr/>
              </p:nvGrpSpPr>
              <p:grpSpPr bwMode="auto">
                <a:xfrm>
                  <a:off x="3418" y="2798"/>
                  <a:ext cx="726" cy="1033"/>
                  <a:chOff x="2154" y="3203"/>
                  <a:chExt cx="726" cy="1033"/>
                </a:xfrm>
              </p:grpSpPr>
              <p:pic>
                <p:nvPicPr>
                  <p:cNvPr id="90" name="Picture 25" descr="OEM Asian man smiling working pc hardware tech technician repair computer"/>
                  <p:cNvPicPr>
                    <a:picLocks noChangeAspect="1" noChangeArrowheads="1"/>
                  </p:cNvPicPr>
                  <p:nvPr/>
                </p:nvPicPr>
                <p:blipFill>
                  <a:blip r:embed="rId19" cstate="screen">
                    <a:lum bright="-100000"/>
                  </a:blip>
                  <a:srcRect/>
                  <a:stretch>
                    <a:fillRect/>
                  </a:stretch>
                </p:blipFill>
                <p:spPr bwMode="auto">
                  <a:xfrm>
                    <a:off x="2217" y="3249"/>
                    <a:ext cx="663" cy="987"/>
                  </a:xfrm>
                  <a:prstGeom prst="rect">
                    <a:avLst/>
                  </a:prstGeom>
                  <a:noFill/>
                  <a:ln w="9525">
                    <a:noFill/>
                    <a:miter lim="800000"/>
                    <a:headEnd/>
                    <a:tailEnd/>
                  </a:ln>
                  <a:effectLst/>
                </p:spPr>
              </p:pic>
              <p:pic>
                <p:nvPicPr>
                  <p:cNvPr id="91" name="Picture 26" descr="OEM Asian man smiling working pc hardware tech technician repair computer"/>
                  <p:cNvPicPr>
                    <a:picLocks noChangeAspect="1" noChangeArrowheads="1"/>
                  </p:cNvPicPr>
                  <p:nvPr/>
                </p:nvPicPr>
                <p:blipFill>
                  <a:blip r:embed="rId19" cstate="screen"/>
                  <a:srcRect/>
                  <a:stretch>
                    <a:fillRect/>
                  </a:stretch>
                </p:blipFill>
                <p:spPr bwMode="auto">
                  <a:xfrm>
                    <a:off x="2154" y="3203"/>
                    <a:ext cx="663" cy="987"/>
                  </a:xfrm>
                  <a:prstGeom prst="rect">
                    <a:avLst/>
                  </a:prstGeom>
                  <a:noFill/>
                  <a:effectLst/>
                </p:spPr>
              </p:pic>
            </p:grpSp>
            <p:sp>
              <p:nvSpPr>
                <p:cNvPr id="89" name="Text Box 27"/>
                <p:cNvSpPr txBox="1">
                  <a:spLocks noChangeArrowheads="1"/>
                </p:cNvSpPr>
                <p:nvPr/>
              </p:nvSpPr>
              <p:spPr bwMode="auto">
                <a:xfrm>
                  <a:off x="3227" y="3791"/>
                  <a:ext cx="1014" cy="231"/>
                </a:xfrm>
                <a:prstGeom prst="rect">
                  <a:avLst/>
                </a:prstGeom>
                <a:noFill/>
                <a:ln w="12700">
                  <a:noFill/>
                  <a:miter lim="800000"/>
                  <a:headEnd/>
                  <a:tailEnd/>
                </a:ln>
                <a:effectLst/>
              </p:spPr>
              <p:txBody>
                <a:bodyPr>
                  <a:spAutoFit/>
                </a:bodyPr>
                <a:lstStyle/>
                <a:p>
                  <a:pPr algn="ctr"/>
                  <a:r>
                    <a:rPr lang="en-GB">
                      <a:solidFill>
                        <a:schemeClr val="tx2"/>
                      </a:solidFill>
                      <a:effectLst>
                        <a:outerShdw blurRad="38100" dist="38100" dir="2700000" algn="tl">
                          <a:srgbClr val="000000"/>
                        </a:outerShdw>
                      </a:effectLst>
                    </a:rPr>
                    <a:t>Operations</a:t>
                  </a:r>
                </a:p>
              </p:txBody>
            </p:sp>
          </p:grpSp>
          <p:grpSp>
            <p:nvGrpSpPr>
              <p:cNvPr id="73" name="Group 28"/>
              <p:cNvGrpSpPr>
                <a:grpSpLocks/>
              </p:cNvGrpSpPr>
              <p:nvPr/>
            </p:nvGrpSpPr>
            <p:grpSpPr bwMode="auto">
              <a:xfrm>
                <a:off x="1765300" y="3659190"/>
                <a:ext cx="1758950" cy="1163638"/>
                <a:chOff x="1112" y="2213"/>
                <a:chExt cx="1108" cy="733"/>
              </a:xfrm>
            </p:grpSpPr>
            <p:pic>
              <p:nvPicPr>
                <p:cNvPr id="86" name="Picture 29" descr="curved arrow 4_Flipped"/>
                <p:cNvPicPr>
                  <a:picLocks noChangeAspect="1" noChangeArrowheads="1"/>
                </p:cNvPicPr>
                <p:nvPr/>
              </p:nvPicPr>
              <p:blipFill>
                <a:blip r:embed="rId20" cstate="screen"/>
                <a:srcRect/>
                <a:stretch>
                  <a:fillRect/>
                </a:stretch>
              </p:blipFill>
              <p:spPr bwMode="auto">
                <a:xfrm rot="4080000">
                  <a:off x="1325" y="2000"/>
                  <a:ext cx="682" cy="1108"/>
                </a:xfrm>
                <a:prstGeom prst="rect">
                  <a:avLst/>
                </a:prstGeom>
                <a:noFill/>
                <a:ln w="9525" algn="ctr">
                  <a:noFill/>
                  <a:miter lim="800000"/>
                  <a:headEnd/>
                  <a:tailEnd/>
                </a:ln>
                <a:effectLst/>
              </p:spPr>
            </p:pic>
            <p:sp>
              <p:nvSpPr>
                <p:cNvPr id="87" name="Text Box 30"/>
                <p:cNvSpPr txBox="1">
                  <a:spLocks noChangeArrowheads="1"/>
                </p:cNvSpPr>
                <p:nvPr/>
              </p:nvSpPr>
              <p:spPr bwMode="auto">
                <a:xfrm>
                  <a:off x="1274" y="2539"/>
                  <a:ext cx="771" cy="407"/>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Change</a:t>
                  </a:r>
                </a:p>
                <a:p>
                  <a:pPr algn="ctr"/>
                  <a:r>
                    <a:rPr lang="en-GB" dirty="0">
                      <a:effectLst>
                        <a:outerShdw blurRad="50800" dist="38100" dir="2700000" algn="tl" rotWithShape="0">
                          <a:prstClr val="black">
                            <a:alpha val="40000"/>
                          </a:prstClr>
                        </a:outerShdw>
                      </a:effectLst>
                    </a:rPr>
                    <a:t>Requests</a:t>
                  </a:r>
                </a:p>
              </p:txBody>
            </p:sp>
          </p:grpSp>
          <p:grpSp>
            <p:nvGrpSpPr>
              <p:cNvPr id="74" name="Group 31"/>
              <p:cNvGrpSpPr>
                <a:grpSpLocks/>
              </p:cNvGrpSpPr>
              <p:nvPr/>
            </p:nvGrpSpPr>
            <p:grpSpPr bwMode="auto">
              <a:xfrm>
                <a:off x="1912938" y="2857500"/>
                <a:ext cx="1323975" cy="482600"/>
                <a:chOff x="1205" y="1708"/>
                <a:chExt cx="834" cy="304"/>
              </a:xfrm>
            </p:grpSpPr>
            <p:pic>
              <p:nvPicPr>
                <p:cNvPr id="84" name="Picture 32" descr="arrow 3"/>
                <p:cNvPicPr>
                  <a:picLocks noChangeAspect="1" noChangeArrowheads="1"/>
                </p:cNvPicPr>
                <p:nvPr/>
              </p:nvPicPr>
              <p:blipFill>
                <a:blip r:embed="rId14" cstate="screen"/>
                <a:srcRect/>
                <a:stretch>
                  <a:fillRect/>
                </a:stretch>
              </p:blipFill>
              <p:spPr bwMode="auto">
                <a:xfrm>
                  <a:off x="1205" y="1708"/>
                  <a:ext cx="834" cy="304"/>
                </a:xfrm>
                <a:prstGeom prst="rect">
                  <a:avLst/>
                </a:prstGeom>
                <a:noFill/>
              </p:spPr>
            </p:pic>
            <p:sp>
              <p:nvSpPr>
                <p:cNvPr id="85" name="Text Box 33"/>
                <p:cNvSpPr txBox="1">
                  <a:spLocks noChangeArrowheads="1"/>
                </p:cNvSpPr>
                <p:nvPr/>
              </p:nvSpPr>
              <p:spPr bwMode="auto">
                <a:xfrm>
                  <a:off x="1245" y="1734"/>
                  <a:ext cx="771" cy="233"/>
                </a:xfrm>
                <a:prstGeom prst="rect">
                  <a:avLst/>
                </a:prstGeom>
                <a:noFill/>
                <a:ln w="12700">
                  <a:noFill/>
                  <a:miter lim="800000"/>
                  <a:headEnd/>
                  <a:tailEnd/>
                </a:ln>
                <a:effectLst/>
              </p:spPr>
              <p:txBody>
                <a:bodyPr wrap="none">
                  <a:spAutoFit/>
                </a:bodyPr>
                <a:lstStyle/>
                <a:p>
                  <a:pPr algn="ctr"/>
                  <a:r>
                    <a:rPr lang="en-GB" dirty="0" smtClean="0">
                      <a:effectLst>
                        <a:outerShdw blurRad="50800" dist="38100" dir="2700000" algn="tl" rotWithShape="0">
                          <a:prstClr val="black">
                            <a:alpha val="40000"/>
                          </a:prstClr>
                        </a:outerShdw>
                      </a:effectLst>
                    </a:rPr>
                    <a:t>Use Case</a:t>
                  </a:r>
                  <a:endParaRPr lang="en-GB" dirty="0">
                    <a:effectLst>
                      <a:outerShdw blurRad="50800" dist="38100" dir="2700000" algn="tl" rotWithShape="0">
                        <a:prstClr val="black">
                          <a:alpha val="40000"/>
                        </a:prstClr>
                      </a:outerShdw>
                    </a:effectLst>
                  </a:endParaRPr>
                </a:p>
              </p:txBody>
            </p:sp>
          </p:grpSp>
          <p:grpSp>
            <p:nvGrpSpPr>
              <p:cNvPr id="75" name="Group 34"/>
              <p:cNvGrpSpPr>
                <a:grpSpLocks/>
              </p:cNvGrpSpPr>
              <p:nvPr/>
            </p:nvGrpSpPr>
            <p:grpSpPr bwMode="auto">
              <a:xfrm>
                <a:off x="1765300" y="1722438"/>
                <a:ext cx="1903413" cy="1127125"/>
                <a:chOff x="1112" y="993"/>
                <a:chExt cx="1199" cy="710"/>
              </a:xfrm>
            </p:grpSpPr>
            <p:pic>
              <p:nvPicPr>
                <p:cNvPr id="82" name="Picture 35" descr="curved arrow 4"/>
                <p:cNvPicPr>
                  <a:picLocks noChangeAspect="1" noChangeArrowheads="1"/>
                </p:cNvPicPr>
                <p:nvPr/>
              </p:nvPicPr>
              <p:blipFill>
                <a:blip r:embed="rId21"/>
                <a:srcRect/>
                <a:stretch>
                  <a:fillRect/>
                </a:stretch>
              </p:blipFill>
              <p:spPr bwMode="auto">
                <a:xfrm rot="6700473">
                  <a:off x="1325" y="810"/>
                  <a:ext cx="680" cy="1106"/>
                </a:xfrm>
                <a:prstGeom prst="rect">
                  <a:avLst/>
                </a:prstGeom>
                <a:noFill/>
              </p:spPr>
            </p:pic>
            <p:sp>
              <p:nvSpPr>
                <p:cNvPr id="83" name="Text Box 36"/>
                <p:cNvSpPr txBox="1">
                  <a:spLocks noChangeArrowheads="1"/>
                </p:cNvSpPr>
                <p:nvPr/>
              </p:nvSpPr>
              <p:spPr bwMode="auto">
                <a:xfrm>
                  <a:off x="1136" y="993"/>
                  <a:ext cx="1175" cy="407"/>
                </a:xfrm>
                <a:prstGeom prst="rect">
                  <a:avLst/>
                </a:prstGeom>
                <a:noFill/>
                <a:ln w="12700">
                  <a:noFill/>
                  <a:miter lim="800000"/>
                  <a:headEnd/>
                  <a:tailEnd/>
                </a:ln>
                <a:effectLst/>
              </p:spPr>
              <p:txBody>
                <a:bodyPr wrap="none">
                  <a:spAutoFit/>
                </a:bodyPr>
                <a:lstStyle/>
                <a:p>
                  <a:pPr algn="ctr"/>
                  <a:r>
                    <a:rPr lang="en-GB" dirty="0" smtClean="0">
                      <a:effectLst>
                        <a:outerShdw blurRad="50800" dist="38100" dir="2700000" algn="tl" rotWithShape="0">
                          <a:prstClr val="black">
                            <a:alpha val="40000"/>
                          </a:prstClr>
                        </a:outerShdw>
                      </a:effectLst>
                    </a:rPr>
                    <a:t>Non Functional</a:t>
                  </a:r>
                  <a:br>
                    <a:rPr lang="en-GB" dirty="0" smtClean="0">
                      <a:effectLst>
                        <a:outerShdw blurRad="50800" dist="38100" dir="2700000" algn="tl" rotWithShape="0">
                          <a:prstClr val="black">
                            <a:alpha val="40000"/>
                          </a:prstClr>
                        </a:outerShdw>
                      </a:effectLst>
                    </a:rPr>
                  </a:br>
                  <a:r>
                    <a:rPr lang="en-GB" dirty="0" smtClean="0">
                      <a:effectLst>
                        <a:outerShdw blurRad="50800" dist="38100" dir="2700000" algn="tl" rotWithShape="0">
                          <a:prstClr val="black">
                            <a:alpha val="40000"/>
                          </a:prstClr>
                        </a:outerShdw>
                      </a:effectLst>
                    </a:rPr>
                    <a:t>Requirements</a:t>
                  </a:r>
                  <a:endParaRPr lang="en-GB" dirty="0">
                    <a:effectLst>
                      <a:outerShdw blurRad="50800" dist="38100" dir="2700000" algn="tl" rotWithShape="0">
                        <a:prstClr val="black">
                          <a:alpha val="40000"/>
                        </a:prstClr>
                      </a:outerShdw>
                    </a:effectLst>
                  </a:endParaRPr>
                </a:p>
              </p:txBody>
            </p:sp>
          </p:grpSp>
          <p:grpSp>
            <p:nvGrpSpPr>
              <p:cNvPr id="76" name="Group 37"/>
              <p:cNvGrpSpPr>
                <a:grpSpLocks/>
              </p:cNvGrpSpPr>
              <p:nvPr/>
            </p:nvGrpSpPr>
            <p:grpSpPr bwMode="auto">
              <a:xfrm>
                <a:off x="6100768" y="744538"/>
                <a:ext cx="1173163" cy="1758950"/>
                <a:chOff x="3843" y="469"/>
                <a:chExt cx="739" cy="1108"/>
              </a:xfrm>
            </p:grpSpPr>
            <p:pic>
              <p:nvPicPr>
                <p:cNvPr id="80" name="Picture 38" descr="curved arrow 4_Flipped"/>
                <p:cNvPicPr>
                  <a:picLocks noChangeAspect="1" noChangeArrowheads="1"/>
                </p:cNvPicPr>
                <p:nvPr/>
              </p:nvPicPr>
              <p:blipFill>
                <a:blip r:embed="rId20" cstate="screen"/>
                <a:srcRect/>
                <a:stretch>
                  <a:fillRect/>
                </a:stretch>
              </p:blipFill>
              <p:spPr bwMode="auto">
                <a:xfrm rot="9616692">
                  <a:off x="3900" y="469"/>
                  <a:ext cx="682" cy="1108"/>
                </a:xfrm>
                <a:prstGeom prst="rect">
                  <a:avLst/>
                </a:prstGeom>
                <a:noFill/>
                <a:ln w="9525" algn="ctr">
                  <a:noFill/>
                  <a:miter lim="800000"/>
                  <a:headEnd/>
                  <a:tailEnd/>
                </a:ln>
                <a:effectLst/>
              </p:spPr>
            </p:pic>
            <p:sp>
              <p:nvSpPr>
                <p:cNvPr id="81" name="Text Box 39"/>
                <p:cNvSpPr txBox="1">
                  <a:spLocks noChangeArrowheads="1"/>
                </p:cNvSpPr>
                <p:nvPr/>
              </p:nvSpPr>
              <p:spPr bwMode="auto">
                <a:xfrm>
                  <a:off x="3843" y="956"/>
                  <a:ext cx="480" cy="233"/>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Bugs</a:t>
                  </a:r>
                </a:p>
              </p:txBody>
            </p:sp>
          </p:grpSp>
          <p:grpSp>
            <p:nvGrpSpPr>
              <p:cNvPr id="77" name="Group 43"/>
              <p:cNvGrpSpPr>
                <a:grpSpLocks/>
              </p:cNvGrpSpPr>
              <p:nvPr/>
            </p:nvGrpSpPr>
            <p:grpSpPr bwMode="auto">
              <a:xfrm>
                <a:off x="7421561" y="3895725"/>
                <a:ext cx="1539874" cy="1758950"/>
                <a:chOff x="4675" y="2454"/>
                <a:chExt cx="970" cy="1108"/>
              </a:xfrm>
            </p:grpSpPr>
            <p:pic>
              <p:nvPicPr>
                <p:cNvPr id="78" name="Picture 44" descr="curved arrow 4_Flipped"/>
                <p:cNvPicPr>
                  <a:picLocks noChangeAspect="1" noChangeArrowheads="1"/>
                </p:cNvPicPr>
                <p:nvPr/>
              </p:nvPicPr>
              <p:blipFill>
                <a:blip r:embed="rId20" cstate="screen"/>
                <a:srcRect/>
                <a:stretch>
                  <a:fillRect/>
                </a:stretch>
              </p:blipFill>
              <p:spPr bwMode="auto">
                <a:xfrm rot="393164">
                  <a:off x="4675" y="2454"/>
                  <a:ext cx="682" cy="1108"/>
                </a:xfrm>
                <a:prstGeom prst="rect">
                  <a:avLst/>
                </a:prstGeom>
                <a:noFill/>
                <a:ln w="9525" algn="ctr">
                  <a:noFill/>
                  <a:miter lim="800000"/>
                  <a:headEnd/>
                  <a:tailEnd/>
                </a:ln>
                <a:effectLst/>
              </p:spPr>
            </p:pic>
            <p:sp>
              <p:nvSpPr>
                <p:cNvPr id="79" name="Text Box 45"/>
                <p:cNvSpPr txBox="1">
                  <a:spLocks noChangeArrowheads="1"/>
                </p:cNvSpPr>
                <p:nvPr/>
              </p:nvSpPr>
              <p:spPr bwMode="auto">
                <a:xfrm>
                  <a:off x="4761" y="2911"/>
                  <a:ext cx="884" cy="407"/>
                </a:xfrm>
                <a:prstGeom prst="rect">
                  <a:avLst/>
                </a:prstGeom>
                <a:noFill/>
                <a:ln w="12700">
                  <a:noFill/>
                  <a:miter lim="800000"/>
                  <a:headEnd/>
                  <a:tailEnd/>
                </a:ln>
                <a:effectLst/>
              </p:spPr>
              <p:txBody>
                <a:bodyPr wrap="none">
                  <a:spAutoFit/>
                </a:bodyPr>
                <a:lstStyle/>
                <a:p>
                  <a:pPr algn="ctr"/>
                  <a:r>
                    <a:rPr lang="en-GB" dirty="0">
                      <a:effectLst>
                        <a:outerShdw blurRad="50800" dist="38100" dir="2700000" algn="tl" rotWithShape="0">
                          <a:prstClr val="black">
                            <a:alpha val="40000"/>
                          </a:prstClr>
                        </a:outerShdw>
                      </a:effectLst>
                    </a:rPr>
                    <a:t>Production</a:t>
                  </a:r>
                </a:p>
                <a:p>
                  <a:pPr algn="ctr"/>
                  <a:r>
                    <a:rPr lang="en-GB" dirty="0">
                      <a:effectLst>
                        <a:outerShdw blurRad="50800" dist="38100" dir="2700000" algn="tl" rotWithShape="0">
                          <a:prstClr val="black">
                            <a:alpha val="40000"/>
                          </a:prstClr>
                        </a:outerShdw>
                      </a:effectLst>
                    </a:rPr>
                    <a:t>Errors</a:t>
                  </a:r>
                </a:p>
              </p:txBody>
            </p:sp>
          </p:grpSp>
        </p:grpSp>
      </p:grpSp>
      <p:pic>
        <p:nvPicPr>
          <p:cNvPr id="64" name="Picture 2" descr="TFS Server"/>
          <p:cNvPicPr>
            <a:picLocks noChangeAspect="1" noChangeArrowheads="1"/>
          </p:cNvPicPr>
          <p:nvPr/>
        </p:nvPicPr>
        <p:blipFill>
          <a:blip r:embed="rId22"/>
          <a:srcRect/>
          <a:stretch>
            <a:fillRect/>
          </a:stretch>
        </p:blipFill>
        <p:spPr bwMode="auto">
          <a:xfrm>
            <a:off x="727075" y="1414463"/>
            <a:ext cx="2590800" cy="3821112"/>
          </a:xfrm>
          <a:prstGeom prst="rect">
            <a:avLst/>
          </a:prstGeom>
          <a:noFill/>
          <a:ln w="9525">
            <a:noFill/>
            <a:miter lim="800000"/>
            <a:headEnd/>
            <a:tailEnd/>
          </a:ln>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29"/>
                                        </p:tgtEl>
                                        <p:attrNameLst>
                                          <p:attrName>style.visibility</p:attrName>
                                        </p:attrNameLst>
                                      </p:cBhvr>
                                      <p:to>
                                        <p:strVal val="visible"/>
                                      </p:to>
                                    </p:set>
                                    <p:animEffect transition="in" filter="fade">
                                      <p:cBhvr>
                                        <p:cTn id="30" dur="1000"/>
                                        <p:tgtEl>
                                          <p:spTgt spid="1029"/>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1000"/>
                                        <p:tgtEl>
                                          <p:spTgt spid="1026"/>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1028"/>
                                        </p:tgtEl>
                                        <p:attrNameLst>
                                          <p:attrName>style.visibility</p:attrName>
                                        </p:attrNameLst>
                                      </p:cBhvr>
                                      <p:to>
                                        <p:strVal val="visible"/>
                                      </p:to>
                                    </p:set>
                                    <p:animEffect transition="in" filter="fade">
                                      <p:cBhvr>
                                        <p:cTn id="52" dur="1000"/>
                                        <p:tgtEl>
                                          <p:spTgt spid="1028"/>
                                        </p:tgtEl>
                                      </p:cBhvr>
                                    </p:animEffect>
                                  </p:childTnLst>
                                </p:cTn>
                              </p:par>
                            </p:childTnLst>
                          </p:cTn>
                        </p:par>
                        <p:par>
                          <p:cTn id="53" fill="hold">
                            <p:stCondLst>
                              <p:cond delay="2000"/>
                            </p:stCondLst>
                            <p:childTnLst>
                              <p:par>
                                <p:cTn id="54" presetID="10" presetClass="entr" presetSubtype="0" fill="hold" nodeType="afterEffect">
                                  <p:stCondLst>
                                    <p:cond delay="0"/>
                                  </p:stCondLst>
                                  <p:childTnLst>
                                    <p:set>
                                      <p:cBhvr>
                                        <p:cTn id="55" dur="1" fill="hold">
                                          <p:stCondLst>
                                            <p:cond delay="0"/>
                                          </p:stCondLst>
                                        </p:cTn>
                                        <p:tgtEl>
                                          <p:spTgt spid="1027"/>
                                        </p:tgtEl>
                                        <p:attrNameLst>
                                          <p:attrName>style.visibility</p:attrName>
                                        </p:attrNameLst>
                                      </p:cBhvr>
                                      <p:to>
                                        <p:strVal val="visible"/>
                                      </p:to>
                                    </p:set>
                                    <p:animEffect transition="in" filter="fade">
                                      <p:cBhvr>
                                        <p:cTn id="56" dur="1000"/>
                                        <p:tgtEl>
                                          <p:spTgt spid="102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2000"/>
                                        <p:tgtEl>
                                          <p:spTgt spid="65"/>
                                        </p:tgtEl>
                                      </p:cBhvr>
                                    </p:animEffect>
                                    <p:set>
                                      <p:cBhvr>
                                        <p:cTn id="61" dur="1" fill="hold">
                                          <p:stCondLst>
                                            <p:cond delay="1999"/>
                                          </p:stCondLst>
                                        </p:cTn>
                                        <p:tgtEl>
                                          <p:spTgt spid="65"/>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49" presetClass="path" presetSubtype="0" accel="50000" decel="50000" fill="hold" nodeType="clickEffect">
                                  <p:stCondLst>
                                    <p:cond delay="0"/>
                                  </p:stCondLst>
                                  <p:childTnLst>
                                    <p:animMotion origin="layout" path="M 4.72222E-6 1.80662E-6 L -0.63907 -0.19177 " pathEditMode="relative" rAng="0" ptsTypes="AA">
                                      <p:cBhvr>
                                        <p:cTn id="65" dur="2000" fill="hold"/>
                                        <p:tgtEl>
                                          <p:spTgt spid="1026"/>
                                        </p:tgtEl>
                                        <p:attrNameLst>
                                          <p:attrName>ppt_x</p:attrName>
                                          <p:attrName>ppt_y</p:attrName>
                                        </p:attrNameLst>
                                      </p:cBhvr>
                                      <p:rCtr x="-320" y="-96"/>
                                    </p:animMotion>
                                  </p:childTnLst>
                                </p:cTn>
                              </p:par>
                              <p:par>
                                <p:cTn id="66" presetID="49" presetClass="path" presetSubtype="0" accel="50000" decel="50000" fill="hold" nodeType="withEffect">
                                  <p:stCondLst>
                                    <p:cond delay="0"/>
                                  </p:stCondLst>
                                  <p:childTnLst>
                                    <p:animMotion origin="layout" path="M 8.33333E-7 -4.70044E-6 L -0.35608 0.06454 " pathEditMode="relative" rAng="0" ptsTypes="AA">
                                      <p:cBhvr>
                                        <p:cTn id="67" dur="2000" fill="hold"/>
                                        <p:tgtEl>
                                          <p:spTgt spid="54"/>
                                        </p:tgtEl>
                                        <p:attrNameLst>
                                          <p:attrName>ppt_x</p:attrName>
                                          <p:attrName>ppt_y</p:attrName>
                                        </p:attrNameLst>
                                      </p:cBhvr>
                                      <p:rCtr x="-178" y="32"/>
                                    </p:animMotion>
                                  </p:childTnLst>
                                </p:cTn>
                              </p:par>
                              <p:par>
                                <p:cTn id="68" presetID="49" presetClass="path" presetSubtype="0" accel="50000" decel="50000" fill="hold" nodeType="withEffect">
                                  <p:stCondLst>
                                    <p:cond delay="0"/>
                                  </p:stCondLst>
                                  <p:childTnLst>
                                    <p:animMotion origin="layout" path="M 8.33333E-7 -6.24566E-7 L -0.02483 -0.1344 " pathEditMode="relative" rAng="0" ptsTypes="AA">
                                      <p:cBhvr>
                                        <p:cTn id="69" dur="2000" fill="hold"/>
                                        <p:tgtEl>
                                          <p:spTgt spid="55"/>
                                        </p:tgtEl>
                                        <p:attrNameLst>
                                          <p:attrName>ppt_x</p:attrName>
                                          <p:attrName>ppt_y</p:attrName>
                                        </p:attrNameLst>
                                      </p:cBhvr>
                                      <p:rCtr x="-13" y="-67"/>
                                    </p:animMotion>
                                  </p:childTnLst>
                                </p:cTn>
                              </p:par>
                              <p:par>
                                <p:cTn id="70" presetID="49" presetClass="path" presetSubtype="0" accel="50000" decel="50000" fill="hold" nodeType="withEffect">
                                  <p:stCondLst>
                                    <p:cond delay="0"/>
                                  </p:stCondLst>
                                  <p:childTnLst>
                                    <p:animMotion origin="layout" path="M 3.05556E-6 -3.75434E-6 L -0.02761 0.07171 " pathEditMode="relative" rAng="0" ptsTypes="AA">
                                      <p:cBhvr>
                                        <p:cTn id="71" dur="2000" fill="hold"/>
                                        <p:tgtEl>
                                          <p:spTgt spid="56"/>
                                        </p:tgtEl>
                                        <p:attrNameLst>
                                          <p:attrName>ppt_x</p:attrName>
                                          <p:attrName>ppt_y</p:attrName>
                                        </p:attrNameLst>
                                      </p:cBhvr>
                                      <p:rCtr x="-14" y="36"/>
                                    </p:animMotion>
                                  </p:childTnLst>
                                </p:cTn>
                              </p:par>
                              <p:par>
                                <p:cTn id="72" presetID="49" presetClass="path" presetSubtype="0" accel="50000" decel="50000" fill="hold" nodeType="withEffect">
                                  <p:stCondLst>
                                    <p:cond delay="0"/>
                                  </p:stCondLst>
                                  <p:childTnLst>
                                    <p:animMotion origin="layout" path="M 5.55556E-7 -1.62387E-6 L -0.03542 0.21744 " pathEditMode="relative" rAng="0" ptsTypes="AA">
                                      <p:cBhvr>
                                        <p:cTn id="73" dur="2000" fill="hold"/>
                                        <p:tgtEl>
                                          <p:spTgt spid="53"/>
                                        </p:tgtEl>
                                        <p:attrNameLst>
                                          <p:attrName>ppt_x</p:attrName>
                                          <p:attrName>ppt_y</p:attrName>
                                        </p:attrNameLst>
                                      </p:cBhvr>
                                      <p:rCtr x="-18" y="109"/>
                                    </p:animMotion>
                                  </p:childTnLst>
                                </p:cTn>
                              </p:par>
                              <p:par>
                                <p:cTn id="74" presetID="49" presetClass="path" presetSubtype="0" accel="50000" decel="50000" fill="hold" nodeType="withEffect">
                                  <p:stCondLst>
                                    <p:cond delay="0"/>
                                  </p:stCondLst>
                                  <p:childTnLst>
                                    <p:animMotion origin="layout" path="M -2.77778E-7 3.87E-6 L -0.45469 0.27619 " pathEditMode="relative" rAng="0" ptsTypes="AA">
                                      <p:cBhvr>
                                        <p:cTn id="75" dur="2000" fill="hold"/>
                                        <p:tgtEl>
                                          <p:spTgt spid="1029"/>
                                        </p:tgtEl>
                                        <p:attrNameLst>
                                          <p:attrName>ppt_x</p:attrName>
                                          <p:attrName>ppt_y</p:attrName>
                                        </p:attrNameLst>
                                      </p:cBhvr>
                                      <p:rCtr x="-227" y="138"/>
                                    </p:animMotion>
                                  </p:childTnLst>
                                </p:cTn>
                              </p:par>
                              <p:par>
                                <p:cTn id="76" presetID="49" presetClass="path" presetSubtype="0" accel="50000" decel="50000" fill="hold" nodeType="withEffect">
                                  <p:stCondLst>
                                    <p:cond delay="0"/>
                                  </p:stCondLst>
                                  <p:childTnLst>
                                    <p:animMotion origin="layout" path="M 3.88889E-6 4.77215E-6 L 0.15416 -0.33311 " pathEditMode="relative" rAng="0" ptsTypes="AA">
                                      <p:cBhvr>
                                        <p:cTn id="77" dur="2000" fill="hold"/>
                                        <p:tgtEl>
                                          <p:spTgt spid="18"/>
                                        </p:tgtEl>
                                        <p:attrNameLst>
                                          <p:attrName>ppt_x</p:attrName>
                                          <p:attrName>ppt_y</p:attrName>
                                        </p:attrNameLst>
                                      </p:cBhvr>
                                      <p:rCtr x="77" y="-167"/>
                                    </p:animMotion>
                                  </p:childTnLst>
                                </p:cTn>
                              </p:par>
                              <p:par>
                                <p:cTn id="78" presetID="49" presetClass="path" presetSubtype="0" accel="50000" decel="50000" fill="hold" nodeType="withEffect">
                                  <p:stCondLst>
                                    <p:cond delay="0"/>
                                  </p:stCondLst>
                                  <p:childTnLst>
                                    <p:animMotion origin="layout" path="M -3.05556E-6 -3.3449E-6 L -0.09809 -0.34328 " pathEditMode="relative" rAng="0" ptsTypes="AA">
                                      <p:cBhvr>
                                        <p:cTn id="79" dur="2000" fill="hold"/>
                                        <p:tgtEl>
                                          <p:spTgt spid="1027"/>
                                        </p:tgtEl>
                                        <p:attrNameLst>
                                          <p:attrName>ppt_x</p:attrName>
                                          <p:attrName>ppt_y</p:attrName>
                                        </p:attrNameLst>
                                      </p:cBhvr>
                                      <p:rCtr x="-49" y="-172"/>
                                    </p:animMotion>
                                  </p:childTnLst>
                                </p:cTn>
                              </p:par>
                              <p:par>
                                <p:cTn id="80" presetID="49" presetClass="path" presetSubtype="0" accel="50000" decel="50000" fill="hold" nodeType="withEffect">
                                  <p:stCondLst>
                                    <p:cond delay="0"/>
                                  </p:stCondLst>
                                  <p:childTnLst>
                                    <p:animMotion origin="layout" path="M 2.5E-6 -1.36479E-7 L 0.03871 -0.34097 " pathEditMode="relative" rAng="0" ptsTypes="AA">
                                      <p:cBhvr>
                                        <p:cTn id="81" dur="2000" fill="hold"/>
                                        <p:tgtEl>
                                          <p:spTgt spid="1028"/>
                                        </p:tgtEl>
                                        <p:attrNameLst>
                                          <p:attrName>ppt_x</p:attrName>
                                          <p:attrName>ppt_y</p:attrName>
                                        </p:attrNameLst>
                                      </p:cBhvr>
                                      <p:rCtr x="19" y="-170"/>
                                    </p:animMotion>
                                  </p:childTnLst>
                                </p:cTn>
                              </p:par>
                              <p:par>
                                <p:cTn id="82" presetID="49" presetClass="path" presetSubtype="0" accel="50000" decel="50000" fill="hold" nodeType="withEffect">
                                  <p:stCondLst>
                                    <p:cond delay="0"/>
                                  </p:stCondLst>
                                  <p:childTnLst>
                                    <p:animMotion origin="layout" path="M 2.77556E-17 -2.13046E-6 L -0.67118 0.23016 " pathEditMode="relative" rAng="0" ptsTypes="AA">
                                      <p:cBhvr>
                                        <p:cTn id="83" dur="2000" fill="hold"/>
                                        <p:tgtEl>
                                          <p:spTgt spid="19"/>
                                        </p:tgtEl>
                                        <p:attrNameLst>
                                          <p:attrName>ppt_x</p:attrName>
                                          <p:attrName>ppt_y</p:attrName>
                                        </p:attrNameLst>
                                      </p:cBhvr>
                                      <p:rCtr x="-336" y="115"/>
                                    </p:animMotion>
                                  </p:childTnLst>
                                </p:cTn>
                              </p:par>
                              <p:par>
                                <p:cTn id="84" presetID="49" presetClass="path" presetSubtype="0" accel="50000" decel="50000" fill="hold" nodeType="withEffect">
                                  <p:stCondLst>
                                    <p:cond delay="0"/>
                                  </p:stCondLst>
                                  <p:childTnLst>
                                    <p:animMotion origin="layout" path="M -8.33333E-7 -4.08513E-6 L -0.69462 -0.30488 " pathEditMode="relative" rAng="0" ptsTypes="AA">
                                      <p:cBhvr>
                                        <p:cTn id="85" dur="2000" fill="hold"/>
                                        <p:tgtEl>
                                          <p:spTgt spid="20"/>
                                        </p:tgtEl>
                                        <p:attrNameLst>
                                          <p:attrName>ppt_x</p:attrName>
                                          <p:attrName>ppt_y</p:attrName>
                                        </p:attrNameLst>
                                      </p:cBhvr>
                                      <p:rCtr x="-347" y="-152"/>
                                    </p:animMotion>
                                  </p:childTnLst>
                                </p:cTn>
                              </p:par>
                              <p:par>
                                <p:cTn id="86" presetID="49" presetClass="path" presetSubtype="0" accel="50000" decel="50000" fill="hold" nodeType="withEffect">
                                  <p:stCondLst>
                                    <p:cond delay="0"/>
                                  </p:stCondLst>
                                  <p:childTnLst>
                                    <p:animMotion origin="layout" path="M 8.33333E-7 -3.61323E-6 L -0.35608 -0.05436 " pathEditMode="relative" rAng="0" ptsTypes="AA">
                                      <p:cBhvr>
                                        <p:cTn id="87" dur="2000" fill="hold"/>
                                        <p:tgtEl>
                                          <p:spTgt spid="60"/>
                                        </p:tgtEl>
                                        <p:attrNameLst>
                                          <p:attrName>ppt_x</p:attrName>
                                          <p:attrName>ppt_y</p:attrName>
                                        </p:attrNameLst>
                                      </p:cBhvr>
                                      <p:rCtr x="-178" y="-27"/>
                                    </p:animMotion>
                                  </p:childTnLst>
                                </p:cTn>
                              </p:par>
                              <p:par>
                                <p:cTn id="88" presetID="49" presetClass="path" presetSubtype="0" accel="50000" decel="50000" fill="hold" nodeType="withEffect">
                                  <p:stCondLst>
                                    <p:cond delay="0"/>
                                  </p:stCondLst>
                                  <p:childTnLst>
                                    <p:animMotion origin="layout" path="M 8.33333E-7 7.40741E-7 L -0.35608 0.19305 " pathEditMode="relative" rAng="0" ptsTypes="AA">
                                      <p:cBhvr>
                                        <p:cTn id="89" dur="2000" fill="hold"/>
                                        <p:tgtEl>
                                          <p:spTgt spid="61"/>
                                        </p:tgtEl>
                                        <p:attrNameLst>
                                          <p:attrName>ppt_x</p:attrName>
                                          <p:attrName>ppt_y</p:attrName>
                                        </p:attrNameLst>
                                      </p:cBhvr>
                                      <p:rCtr x="-178" y="97"/>
                                    </p:animMotion>
                                  </p:childTnLst>
                                </p:cTn>
                              </p:par>
                              <p:par>
                                <p:cTn id="90" presetID="6" presetClass="emph" presetSubtype="0" fill="hold" nodeType="withEffect">
                                  <p:stCondLst>
                                    <p:cond delay="0"/>
                                  </p:stCondLst>
                                  <p:childTnLst>
                                    <p:animScale>
                                      <p:cBhvr>
                                        <p:cTn id="91" dur="2000" fill="hold"/>
                                        <p:tgtEl>
                                          <p:spTgt spid="1026"/>
                                        </p:tgtEl>
                                      </p:cBhvr>
                                      <p:by x="50000" y="50000"/>
                                    </p:animScale>
                                  </p:childTnLst>
                                </p:cTn>
                              </p:par>
                              <p:par>
                                <p:cTn id="92" presetID="6" presetClass="emph" presetSubtype="0" fill="hold" nodeType="withEffect">
                                  <p:stCondLst>
                                    <p:cond delay="0"/>
                                  </p:stCondLst>
                                  <p:childTnLst>
                                    <p:animScale>
                                      <p:cBhvr>
                                        <p:cTn id="93" dur="2000" fill="hold"/>
                                        <p:tgtEl>
                                          <p:spTgt spid="54"/>
                                        </p:tgtEl>
                                      </p:cBhvr>
                                      <p:by x="50000" y="50000"/>
                                    </p:animScale>
                                  </p:childTnLst>
                                </p:cTn>
                              </p:par>
                              <p:par>
                                <p:cTn id="94" presetID="6" presetClass="emph" presetSubtype="0" fill="hold" nodeType="withEffect">
                                  <p:stCondLst>
                                    <p:cond delay="0"/>
                                  </p:stCondLst>
                                  <p:childTnLst>
                                    <p:animScale>
                                      <p:cBhvr>
                                        <p:cTn id="95" dur="2000" fill="hold"/>
                                        <p:tgtEl>
                                          <p:spTgt spid="55"/>
                                        </p:tgtEl>
                                      </p:cBhvr>
                                      <p:by x="50000" y="50000"/>
                                    </p:animScale>
                                  </p:childTnLst>
                                </p:cTn>
                              </p:par>
                              <p:par>
                                <p:cTn id="96" presetID="6" presetClass="emph" presetSubtype="0" fill="hold" nodeType="withEffect">
                                  <p:stCondLst>
                                    <p:cond delay="0"/>
                                  </p:stCondLst>
                                  <p:childTnLst>
                                    <p:animScale>
                                      <p:cBhvr>
                                        <p:cTn id="97" dur="2000" fill="hold"/>
                                        <p:tgtEl>
                                          <p:spTgt spid="56"/>
                                        </p:tgtEl>
                                      </p:cBhvr>
                                      <p:by x="50000" y="50000"/>
                                    </p:animScale>
                                  </p:childTnLst>
                                </p:cTn>
                              </p:par>
                              <p:par>
                                <p:cTn id="98" presetID="6" presetClass="emph" presetSubtype="0" fill="hold" nodeType="withEffect">
                                  <p:stCondLst>
                                    <p:cond delay="0"/>
                                  </p:stCondLst>
                                  <p:childTnLst>
                                    <p:animScale>
                                      <p:cBhvr>
                                        <p:cTn id="99" dur="2000" fill="hold"/>
                                        <p:tgtEl>
                                          <p:spTgt spid="53"/>
                                        </p:tgtEl>
                                      </p:cBhvr>
                                      <p:by x="50000" y="50000"/>
                                    </p:animScale>
                                  </p:childTnLst>
                                </p:cTn>
                              </p:par>
                              <p:par>
                                <p:cTn id="100" presetID="6" presetClass="emph" presetSubtype="0" fill="hold" nodeType="withEffect">
                                  <p:stCondLst>
                                    <p:cond delay="0"/>
                                  </p:stCondLst>
                                  <p:childTnLst>
                                    <p:animScale>
                                      <p:cBhvr>
                                        <p:cTn id="101" dur="2000" fill="hold"/>
                                        <p:tgtEl>
                                          <p:spTgt spid="1029"/>
                                        </p:tgtEl>
                                      </p:cBhvr>
                                      <p:by x="50000" y="50000"/>
                                    </p:animScale>
                                  </p:childTnLst>
                                </p:cTn>
                              </p:par>
                              <p:par>
                                <p:cTn id="102" presetID="6" presetClass="emph" presetSubtype="0" fill="hold" nodeType="withEffect">
                                  <p:stCondLst>
                                    <p:cond delay="0"/>
                                  </p:stCondLst>
                                  <p:childTnLst>
                                    <p:animScale>
                                      <p:cBhvr>
                                        <p:cTn id="103" dur="2000" fill="hold"/>
                                        <p:tgtEl>
                                          <p:spTgt spid="18"/>
                                        </p:tgtEl>
                                      </p:cBhvr>
                                      <p:by x="50000" y="50000"/>
                                    </p:animScale>
                                  </p:childTnLst>
                                </p:cTn>
                              </p:par>
                              <p:par>
                                <p:cTn id="104" presetID="6" presetClass="emph" presetSubtype="0" fill="hold" nodeType="withEffect">
                                  <p:stCondLst>
                                    <p:cond delay="0"/>
                                  </p:stCondLst>
                                  <p:childTnLst>
                                    <p:animScale>
                                      <p:cBhvr>
                                        <p:cTn id="105" dur="2000" fill="hold"/>
                                        <p:tgtEl>
                                          <p:spTgt spid="1027"/>
                                        </p:tgtEl>
                                      </p:cBhvr>
                                      <p:by x="50000" y="50000"/>
                                    </p:animScale>
                                  </p:childTnLst>
                                </p:cTn>
                              </p:par>
                              <p:par>
                                <p:cTn id="106" presetID="6" presetClass="emph" presetSubtype="0" fill="hold" nodeType="withEffect">
                                  <p:stCondLst>
                                    <p:cond delay="0"/>
                                  </p:stCondLst>
                                  <p:childTnLst>
                                    <p:animScale>
                                      <p:cBhvr>
                                        <p:cTn id="107" dur="2000" fill="hold"/>
                                        <p:tgtEl>
                                          <p:spTgt spid="1028"/>
                                        </p:tgtEl>
                                      </p:cBhvr>
                                      <p:by x="50000" y="50000"/>
                                    </p:animScale>
                                  </p:childTnLst>
                                </p:cTn>
                              </p:par>
                              <p:par>
                                <p:cTn id="108" presetID="6" presetClass="emph" presetSubtype="0" fill="hold" nodeType="withEffect">
                                  <p:stCondLst>
                                    <p:cond delay="0"/>
                                  </p:stCondLst>
                                  <p:childTnLst>
                                    <p:animScale>
                                      <p:cBhvr>
                                        <p:cTn id="109" dur="2000" fill="hold"/>
                                        <p:tgtEl>
                                          <p:spTgt spid="19"/>
                                        </p:tgtEl>
                                      </p:cBhvr>
                                      <p:by x="50000" y="50000"/>
                                    </p:animScale>
                                  </p:childTnLst>
                                </p:cTn>
                              </p:par>
                              <p:par>
                                <p:cTn id="110" presetID="6" presetClass="emph" presetSubtype="0" fill="hold" nodeType="withEffect">
                                  <p:stCondLst>
                                    <p:cond delay="0"/>
                                  </p:stCondLst>
                                  <p:childTnLst>
                                    <p:animScale>
                                      <p:cBhvr>
                                        <p:cTn id="111" dur="2000" fill="hold"/>
                                        <p:tgtEl>
                                          <p:spTgt spid="20"/>
                                        </p:tgtEl>
                                      </p:cBhvr>
                                      <p:by x="50000" y="50000"/>
                                    </p:animScale>
                                  </p:childTnLst>
                                </p:cTn>
                              </p:par>
                              <p:par>
                                <p:cTn id="112" presetID="6" presetClass="emph" presetSubtype="0" fill="hold" nodeType="withEffect">
                                  <p:stCondLst>
                                    <p:cond delay="0"/>
                                  </p:stCondLst>
                                  <p:childTnLst>
                                    <p:animScale>
                                      <p:cBhvr>
                                        <p:cTn id="113" dur="2000" fill="hold"/>
                                        <p:tgtEl>
                                          <p:spTgt spid="60"/>
                                        </p:tgtEl>
                                      </p:cBhvr>
                                      <p:by x="50000" y="50000"/>
                                    </p:animScale>
                                  </p:childTnLst>
                                </p:cTn>
                              </p:par>
                              <p:par>
                                <p:cTn id="114" presetID="6" presetClass="emph" presetSubtype="0" fill="hold" nodeType="withEffect">
                                  <p:stCondLst>
                                    <p:cond delay="0"/>
                                  </p:stCondLst>
                                  <p:childTnLst>
                                    <p:animScale>
                                      <p:cBhvr>
                                        <p:cTn id="115" dur="2000" fill="hold"/>
                                        <p:tgtEl>
                                          <p:spTgt spid="61"/>
                                        </p:tgtEl>
                                      </p:cBhvr>
                                      <p:by x="50000" y="50000"/>
                                    </p:animScale>
                                  </p:childTnLst>
                                </p:cTn>
                              </p:par>
                            </p:childTnLst>
                          </p:cTn>
                        </p:par>
                        <p:par>
                          <p:cTn id="116" fill="hold">
                            <p:stCondLst>
                              <p:cond delay="2000"/>
                            </p:stCondLst>
                            <p:childTnLst>
                              <p:par>
                                <p:cTn id="117" presetID="10" presetClass="entr" presetSubtype="0" fill="hold" nodeType="afterEffect">
                                  <p:stCondLst>
                                    <p:cond delay="0"/>
                                  </p:stCondLst>
                                  <p:childTnLst>
                                    <p:set>
                                      <p:cBhvr>
                                        <p:cTn id="118" dur="1" fill="hold">
                                          <p:stCondLst>
                                            <p:cond delay="0"/>
                                          </p:stCondLst>
                                        </p:cTn>
                                        <p:tgtEl>
                                          <p:spTgt spid="64"/>
                                        </p:tgtEl>
                                        <p:attrNameLst>
                                          <p:attrName>style.visibility</p:attrName>
                                        </p:attrNameLst>
                                      </p:cBhvr>
                                      <p:to>
                                        <p:strVal val="visible"/>
                                      </p:to>
                                    </p:set>
                                    <p:animEffect transition="in" filter="fade">
                                      <p:cBhvr>
                                        <p:cTn id="119" dur="1000"/>
                                        <p:tgtEl>
                                          <p:spTgt spid="64"/>
                                        </p:tgtEl>
                                      </p:cBhvr>
                                    </p:animEffect>
                                  </p:childTnLst>
                                </p:cTn>
                              </p:par>
                              <p:par>
                                <p:cTn id="120" presetID="10" presetClass="exit" presetSubtype="0" fill="hold" nodeType="withEffect">
                                  <p:stCondLst>
                                    <p:cond delay="0"/>
                                  </p:stCondLst>
                                  <p:childTnLst>
                                    <p:animEffect transition="out" filter="fade">
                                      <p:cBhvr>
                                        <p:cTn id="121" dur="1000"/>
                                        <p:tgtEl>
                                          <p:spTgt spid="1026"/>
                                        </p:tgtEl>
                                      </p:cBhvr>
                                    </p:animEffect>
                                    <p:set>
                                      <p:cBhvr>
                                        <p:cTn id="122" dur="1" fill="hold">
                                          <p:stCondLst>
                                            <p:cond delay="999"/>
                                          </p:stCondLst>
                                        </p:cTn>
                                        <p:tgtEl>
                                          <p:spTgt spid="1026"/>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1000"/>
                                        <p:tgtEl>
                                          <p:spTgt spid="54"/>
                                        </p:tgtEl>
                                      </p:cBhvr>
                                    </p:animEffect>
                                    <p:set>
                                      <p:cBhvr>
                                        <p:cTn id="125" dur="1" fill="hold">
                                          <p:stCondLst>
                                            <p:cond delay="999"/>
                                          </p:stCondLst>
                                        </p:cTn>
                                        <p:tgtEl>
                                          <p:spTgt spid="54"/>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1000"/>
                                        <p:tgtEl>
                                          <p:spTgt spid="55"/>
                                        </p:tgtEl>
                                      </p:cBhvr>
                                    </p:animEffect>
                                    <p:set>
                                      <p:cBhvr>
                                        <p:cTn id="128" dur="1" fill="hold">
                                          <p:stCondLst>
                                            <p:cond delay="999"/>
                                          </p:stCondLst>
                                        </p:cTn>
                                        <p:tgtEl>
                                          <p:spTgt spid="55"/>
                                        </p:tgtEl>
                                        <p:attrNameLst>
                                          <p:attrName>style.visibility</p:attrName>
                                        </p:attrNameLst>
                                      </p:cBhvr>
                                      <p:to>
                                        <p:strVal val="hidden"/>
                                      </p:to>
                                    </p:set>
                                  </p:childTnLst>
                                </p:cTn>
                              </p:par>
                              <p:par>
                                <p:cTn id="129" presetID="10" presetClass="exit" presetSubtype="0" fill="hold" nodeType="withEffect">
                                  <p:stCondLst>
                                    <p:cond delay="0"/>
                                  </p:stCondLst>
                                  <p:childTnLst>
                                    <p:animEffect transition="out" filter="fade">
                                      <p:cBhvr>
                                        <p:cTn id="130" dur="1000"/>
                                        <p:tgtEl>
                                          <p:spTgt spid="56"/>
                                        </p:tgtEl>
                                      </p:cBhvr>
                                    </p:animEffect>
                                    <p:set>
                                      <p:cBhvr>
                                        <p:cTn id="131" dur="1" fill="hold">
                                          <p:stCondLst>
                                            <p:cond delay="999"/>
                                          </p:stCondLst>
                                        </p:cTn>
                                        <p:tgtEl>
                                          <p:spTgt spid="56"/>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1000"/>
                                        <p:tgtEl>
                                          <p:spTgt spid="53"/>
                                        </p:tgtEl>
                                      </p:cBhvr>
                                    </p:animEffect>
                                    <p:set>
                                      <p:cBhvr>
                                        <p:cTn id="134" dur="1" fill="hold">
                                          <p:stCondLst>
                                            <p:cond delay="999"/>
                                          </p:stCondLst>
                                        </p:cTn>
                                        <p:tgtEl>
                                          <p:spTgt spid="53"/>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1000"/>
                                        <p:tgtEl>
                                          <p:spTgt spid="1029"/>
                                        </p:tgtEl>
                                      </p:cBhvr>
                                    </p:animEffect>
                                    <p:set>
                                      <p:cBhvr>
                                        <p:cTn id="137" dur="1" fill="hold">
                                          <p:stCondLst>
                                            <p:cond delay="999"/>
                                          </p:stCondLst>
                                        </p:cTn>
                                        <p:tgtEl>
                                          <p:spTgt spid="1029"/>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1000"/>
                                        <p:tgtEl>
                                          <p:spTgt spid="18"/>
                                        </p:tgtEl>
                                      </p:cBhvr>
                                    </p:animEffect>
                                    <p:set>
                                      <p:cBhvr>
                                        <p:cTn id="140" dur="1" fill="hold">
                                          <p:stCondLst>
                                            <p:cond delay="999"/>
                                          </p:stCondLst>
                                        </p:cTn>
                                        <p:tgtEl>
                                          <p:spTgt spid="18"/>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1000"/>
                                        <p:tgtEl>
                                          <p:spTgt spid="1027"/>
                                        </p:tgtEl>
                                      </p:cBhvr>
                                    </p:animEffect>
                                    <p:set>
                                      <p:cBhvr>
                                        <p:cTn id="143" dur="1" fill="hold">
                                          <p:stCondLst>
                                            <p:cond delay="999"/>
                                          </p:stCondLst>
                                        </p:cTn>
                                        <p:tgtEl>
                                          <p:spTgt spid="1027"/>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1000"/>
                                        <p:tgtEl>
                                          <p:spTgt spid="1028"/>
                                        </p:tgtEl>
                                      </p:cBhvr>
                                    </p:animEffect>
                                    <p:set>
                                      <p:cBhvr>
                                        <p:cTn id="146" dur="1" fill="hold">
                                          <p:stCondLst>
                                            <p:cond delay="999"/>
                                          </p:stCondLst>
                                        </p:cTn>
                                        <p:tgtEl>
                                          <p:spTgt spid="1028"/>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1000"/>
                                        <p:tgtEl>
                                          <p:spTgt spid="19"/>
                                        </p:tgtEl>
                                      </p:cBhvr>
                                    </p:animEffect>
                                    <p:set>
                                      <p:cBhvr>
                                        <p:cTn id="149" dur="1" fill="hold">
                                          <p:stCondLst>
                                            <p:cond delay="999"/>
                                          </p:stCondLst>
                                        </p:cTn>
                                        <p:tgtEl>
                                          <p:spTgt spid="19"/>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1000"/>
                                        <p:tgtEl>
                                          <p:spTgt spid="20"/>
                                        </p:tgtEl>
                                      </p:cBhvr>
                                    </p:animEffect>
                                    <p:set>
                                      <p:cBhvr>
                                        <p:cTn id="152" dur="1" fill="hold">
                                          <p:stCondLst>
                                            <p:cond delay="999"/>
                                          </p:stCondLst>
                                        </p:cTn>
                                        <p:tgtEl>
                                          <p:spTgt spid="20"/>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1000"/>
                                        <p:tgtEl>
                                          <p:spTgt spid="60"/>
                                        </p:tgtEl>
                                      </p:cBhvr>
                                    </p:animEffect>
                                    <p:set>
                                      <p:cBhvr>
                                        <p:cTn id="155" dur="1" fill="hold">
                                          <p:stCondLst>
                                            <p:cond delay="999"/>
                                          </p:stCondLst>
                                        </p:cTn>
                                        <p:tgtEl>
                                          <p:spTgt spid="60"/>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1000"/>
                                        <p:tgtEl>
                                          <p:spTgt spid="61"/>
                                        </p:tgtEl>
                                      </p:cBhvr>
                                    </p:animEffect>
                                    <p:set>
                                      <p:cBhvr>
                                        <p:cTn id="158" dur="1" fill="hold">
                                          <p:stCondLst>
                                            <p:cond delay="9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Access TFS from ...</a:t>
            </a:r>
            <a:endParaRPr lang="en-GB" dirty="0"/>
          </a:p>
        </p:txBody>
      </p:sp>
      <p:pic>
        <p:nvPicPr>
          <p:cNvPr id="7" name="Picture 2" descr="TFS Server"/>
          <p:cNvPicPr>
            <a:picLocks noChangeAspect="1" noChangeArrowheads="1"/>
          </p:cNvPicPr>
          <p:nvPr/>
        </p:nvPicPr>
        <p:blipFill>
          <a:blip r:embed="rId3"/>
          <a:srcRect/>
          <a:stretch>
            <a:fillRect/>
          </a:stretch>
        </p:blipFill>
        <p:spPr bwMode="auto">
          <a:xfrm>
            <a:off x="727075" y="1414463"/>
            <a:ext cx="2590800" cy="3821112"/>
          </a:xfrm>
          <a:prstGeom prst="rect">
            <a:avLst/>
          </a:prstGeom>
          <a:noFill/>
          <a:ln w="9525">
            <a:noFill/>
            <a:miter lim="800000"/>
            <a:headEnd/>
            <a:tailEnd/>
          </a:ln>
        </p:spPr>
      </p:pic>
      <p:pic>
        <p:nvPicPr>
          <p:cNvPr id="11" name="Picture 28" descr="Excel 2003 white"/>
          <p:cNvPicPr>
            <a:picLocks noChangeAspect="1" noChangeArrowheads="1"/>
          </p:cNvPicPr>
          <p:nvPr/>
        </p:nvPicPr>
        <p:blipFill>
          <a:blip r:embed="rId4" cstate="screen"/>
          <a:srcRect/>
          <a:stretch>
            <a:fillRect/>
          </a:stretch>
        </p:blipFill>
        <p:spPr bwMode="auto">
          <a:xfrm>
            <a:off x="3428992" y="5072074"/>
            <a:ext cx="2000264" cy="547021"/>
          </a:xfrm>
          <a:prstGeom prst="rect">
            <a:avLst/>
          </a:prstGeom>
          <a:noFill/>
        </p:spPr>
      </p:pic>
      <p:pic>
        <p:nvPicPr>
          <p:cNvPr id="13" name="Picture 29" descr="Proj_pro_1-line_flat_cmyk - white"/>
          <p:cNvPicPr>
            <a:picLocks noChangeAspect="1" noChangeArrowheads="1"/>
          </p:cNvPicPr>
          <p:nvPr/>
        </p:nvPicPr>
        <p:blipFill>
          <a:blip r:embed="rId5" cstate="screen"/>
          <a:srcRect/>
          <a:stretch>
            <a:fillRect/>
          </a:stretch>
        </p:blipFill>
        <p:spPr bwMode="auto">
          <a:xfrm>
            <a:off x="5572132" y="3214686"/>
            <a:ext cx="2801150" cy="511496"/>
          </a:xfrm>
          <a:prstGeom prst="rect">
            <a:avLst/>
          </a:prstGeom>
          <a:noFill/>
        </p:spPr>
      </p:pic>
      <p:pic>
        <p:nvPicPr>
          <p:cNvPr id="2050" name="Picture 2" descr="D:\Art\BoxShots\Visual Studio 2005\Visual Studio 2005 logo h white.png"/>
          <p:cNvPicPr>
            <a:picLocks noChangeAspect="1" noChangeArrowheads="1"/>
          </p:cNvPicPr>
          <p:nvPr/>
        </p:nvPicPr>
        <p:blipFill>
          <a:blip r:embed="rId6" cstate="screen"/>
          <a:srcRect r="18108"/>
          <a:stretch>
            <a:fillRect/>
          </a:stretch>
        </p:blipFill>
        <p:spPr bwMode="auto">
          <a:xfrm>
            <a:off x="4071934" y="1285860"/>
            <a:ext cx="3143272" cy="500066"/>
          </a:xfrm>
          <a:prstGeom prst="rect">
            <a:avLst/>
          </a:prstGeom>
          <a:noFill/>
        </p:spPr>
      </p:pic>
      <p:pic>
        <p:nvPicPr>
          <p:cNvPr id="2052" name="Picture 4" descr="D:\Art\BoxShots\Internet Explorer 7\ie7_h1_rgb_r.png"/>
          <p:cNvPicPr>
            <a:picLocks noChangeAspect="1" noChangeArrowheads="1"/>
          </p:cNvPicPr>
          <p:nvPr/>
        </p:nvPicPr>
        <p:blipFill>
          <a:blip r:embed="rId7" cstate="screen"/>
          <a:srcRect/>
          <a:stretch>
            <a:fillRect/>
          </a:stretch>
        </p:blipFill>
        <p:spPr bwMode="auto">
          <a:xfrm>
            <a:off x="4857752" y="4357694"/>
            <a:ext cx="2415072" cy="642942"/>
          </a:xfrm>
          <a:prstGeom prst="rect">
            <a:avLst/>
          </a:prstGeom>
          <a:ln>
            <a:noFill/>
          </a:ln>
          <a:effectLst>
            <a:outerShdw blurRad="50800" dist="38100" dir="2700000" algn="tl" rotWithShape="0">
              <a:prstClr val="black">
                <a:alpha val="40000"/>
              </a:prstClr>
            </a:outerShdw>
          </a:effectLst>
        </p:spPr>
      </p:pic>
      <p:pic>
        <p:nvPicPr>
          <p:cNvPr id="2060" name="Picture 12" descr="http://gustavus.edu/gts/images/thumb/6/66/Firefox_logo.png/180px-Firefox_logo.png"/>
          <p:cNvPicPr>
            <a:picLocks noChangeAspect="1" noChangeArrowheads="1"/>
          </p:cNvPicPr>
          <p:nvPr/>
        </p:nvPicPr>
        <p:blipFill>
          <a:blip r:embed="rId8" cstate="screen"/>
          <a:srcRect/>
          <a:stretch>
            <a:fillRect/>
          </a:stretch>
        </p:blipFill>
        <p:spPr bwMode="auto">
          <a:xfrm>
            <a:off x="8072462" y="3857628"/>
            <a:ext cx="642942" cy="642942"/>
          </a:xfrm>
          <a:prstGeom prst="rect">
            <a:avLst/>
          </a:prstGeom>
          <a:noFill/>
        </p:spPr>
      </p:pic>
      <p:sp>
        <p:nvSpPr>
          <p:cNvPr id="25" name="TextBox 24"/>
          <p:cNvSpPr txBox="1"/>
          <p:nvPr/>
        </p:nvSpPr>
        <p:spPr>
          <a:xfrm>
            <a:off x="6786578" y="6429396"/>
            <a:ext cx="2193229" cy="307777"/>
          </a:xfrm>
          <a:prstGeom prst="rect">
            <a:avLst/>
          </a:prstGeom>
          <a:noFill/>
        </p:spPr>
        <p:txBody>
          <a:bodyPr wrap="none" rtlCol="0">
            <a:spAutoFit/>
          </a:bodyPr>
          <a:lstStyle/>
          <a:p>
            <a:r>
              <a:rPr lang="en-GB" sz="1400" b="0" i="1" dirty="0" smtClean="0"/>
              <a:t>* Requires 3</a:t>
            </a:r>
            <a:r>
              <a:rPr lang="en-GB" sz="1400" b="0" i="1" baseline="30000" dirty="0" smtClean="0"/>
              <a:t>rd</a:t>
            </a:r>
            <a:r>
              <a:rPr lang="en-GB" sz="1400" b="0" i="1" dirty="0" smtClean="0"/>
              <a:t> party client</a:t>
            </a:r>
            <a:endParaRPr lang="en-GB" b="0" i="1" dirty="0"/>
          </a:p>
        </p:txBody>
      </p:sp>
      <p:grpSp>
        <p:nvGrpSpPr>
          <p:cNvPr id="27" name="Group 26"/>
          <p:cNvGrpSpPr/>
          <p:nvPr/>
        </p:nvGrpSpPr>
        <p:grpSpPr>
          <a:xfrm>
            <a:off x="8234789" y="4643446"/>
            <a:ext cx="909211" cy="1000132"/>
            <a:chOff x="3428992" y="3000373"/>
            <a:chExt cx="909211" cy="1000132"/>
          </a:xfrm>
          <a:effectLst>
            <a:outerShdw blurRad="50800" dist="38100" dir="2700000" algn="tl" rotWithShape="0">
              <a:prstClr val="black">
                <a:alpha val="40000"/>
              </a:prstClr>
            </a:outerShdw>
          </a:effectLst>
        </p:grpSpPr>
        <p:pic>
          <p:nvPicPr>
            <p:cNvPr id="2062" name="Picture 14" descr="http://www.eactscongenitaldb.org/mediawiki/images/thumb/9/92/Linux-logo.png/170px-Linux-logo.png"/>
            <p:cNvPicPr>
              <a:picLocks noChangeAspect="1" noChangeArrowheads="1"/>
            </p:cNvPicPr>
            <p:nvPr/>
          </p:nvPicPr>
          <p:blipFill>
            <a:blip r:embed="rId9" cstate="screen"/>
            <a:srcRect/>
            <a:stretch>
              <a:fillRect/>
            </a:stretch>
          </p:blipFill>
          <p:spPr bwMode="auto">
            <a:xfrm>
              <a:off x="3428992" y="3000373"/>
              <a:ext cx="909211" cy="1000132"/>
            </a:xfrm>
            <a:prstGeom prst="rect">
              <a:avLst/>
            </a:prstGeom>
            <a:noFill/>
          </p:spPr>
        </p:pic>
        <p:sp>
          <p:nvSpPr>
            <p:cNvPr id="26" name="TextBox 25"/>
            <p:cNvSpPr txBox="1"/>
            <p:nvPr/>
          </p:nvSpPr>
          <p:spPr>
            <a:xfrm>
              <a:off x="4000496" y="3000373"/>
              <a:ext cx="255198" cy="307777"/>
            </a:xfrm>
            <a:prstGeom prst="rect">
              <a:avLst/>
            </a:prstGeom>
            <a:noFill/>
          </p:spPr>
          <p:txBody>
            <a:bodyPr wrap="none" rtlCol="0">
              <a:spAutoFit/>
            </a:bodyPr>
            <a:lstStyle/>
            <a:p>
              <a:r>
                <a:rPr lang="en-GB" sz="1400" b="0" i="1" dirty="0" smtClean="0"/>
                <a:t>*</a:t>
              </a:r>
              <a:endParaRPr lang="en-GB" b="0" i="1" dirty="0"/>
            </a:p>
          </p:txBody>
        </p:sp>
      </p:grpSp>
      <p:grpSp>
        <p:nvGrpSpPr>
          <p:cNvPr id="30" name="Group 29"/>
          <p:cNvGrpSpPr/>
          <p:nvPr/>
        </p:nvGrpSpPr>
        <p:grpSpPr>
          <a:xfrm>
            <a:off x="7143768" y="2000240"/>
            <a:ext cx="1357322" cy="796296"/>
            <a:chOff x="6715140" y="428604"/>
            <a:chExt cx="1357322" cy="796296"/>
          </a:xfrm>
        </p:grpSpPr>
        <p:pic>
          <p:nvPicPr>
            <p:cNvPr id="2054" name="Picture 6" descr="http://perso.orange.fr/jm.doudoux/java/eclipse.png"/>
            <p:cNvPicPr>
              <a:picLocks noChangeAspect="1" noChangeArrowheads="1"/>
            </p:cNvPicPr>
            <p:nvPr/>
          </p:nvPicPr>
          <p:blipFill>
            <a:blip r:embed="rId10" cstate="screen"/>
            <a:srcRect/>
            <a:stretch>
              <a:fillRect/>
            </a:stretch>
          </p:blipFill>
          <p:spPr bwMode="auto">
            <a:xfrm>
              <a:off x="6715140" y="428604"/>
              <a:ext cx="1357322" cy="796296"/>
            </a:xfrm>
            <a:prstGeom prst="rect">
              <a:avLst/>
            </a:prstGeom>
            <a:noFill/>
          </p:spPr>
        </p:pic>
        <p:sp>
          <p:nvSpPr>
            <p:cNvPr id="29" name="TextBox 28"/>
            <p:cNvSpPr txBox="1"/>
            <p:nvPr/>
          </p:nvSpPr>
          <p:spPr>
            <a:xfrm>
              <a:off x="7715272" y="428604"/>
              <a:ext cx="255198" cy="307777"/>
            </a:xfrm>
            <a:prstGeom prst="rect">
              <a:avLst/>
            </a:prstGeom>
            <a:noFill/>
          </p:spPr>
          <p:txBody>
            <a:bodyPr wrap="none" rtlCol="0">
              <a:spAutoFit/>
            </a:bodyPr>
            <a:lstStyle/>
            <a:p>
              <a:r>
                <a:rPr lang="en-GB" sz="1400" b="0" i="1" dirty="0" smtClean="0"/>
                <a:t>*</a:t>
              </a:r>
              <a:endParaRPr lang="en-GB" b="0" i="1" dirty="0"/>
            </a:p>
          </p:txBody>
        </p:sp>
      </p:grpSp>
      <p:pic>
        <p:nvPicPr>
          <p:cNvPr id="2068" name="Picture 20" descr="D:\Art\BoxShots\Visual Basic .NET 2002 - 2003\Visual Basic NET logo.png"/>
          <p:cNvPicPr>
            <a:picLocks noChangeAspect="1" noChangeArrowheads="1"/>
          </p:cNvPicPr>
          <p:nvPr/>
        </p:nvPicPr>
        <p:blipFill>
          <a:blip r:embed="rId11" cstate="screen"/>
          <a:srcRect/>
          <a:stretch>
            <a:fillRect/>
          </a:stretch>
        </p:blipFill>
        <p:spPr bwMode="auto">
          <a:xfrm>
            <a:off x="4857752" y="2000240"/>
            <a:ext cx="1885237" cy="423861"/>
          </a:xfrm>
          <a:prstGeom prst="rect">
            <a:avLst/>
          </a:prstGeom>
          <a:noFill/>
          <a:effectLst/>
        </p:spPr>
      </p:pic>
      <p:pic>
        <p:nvPicPr>
          <p:cNvPr id="2069" name="Picture 21" descr="D:\Art\BoxShots\Visio\ofc-VsoPro07_rgb_r.png"/>
          <p:cNvPicPr>
            <a:picLocks noChangeAspect="1" noChangeArrowheads="1"/>
          </p:cNvPicPr>
          <p:nvPr/>
        </p:nvPicPr>
        <p:blipFill>
          <a:blip r:embed="rId12"/>
          <a:srcRect r="50505"/>
          <a:stretch>
            <a:fillRect/>
          </a:stretch>
        </p:blipFill>
        <p:spPr bwMode="auto">
          <a:xfrm>
            <a:off x="3643306" y="2518745"/>
            <a:ext cx="2643205" cy="624503"/>
          </a:xfrm>
          <a:prstGeom prst="rect">
            <a:avLst/>
          </a:prstGeom>
          <a:noFill/>
          <a:effectLst>
            <a:outerShdw blurRad="50800" dist="38100" dir="2700000" algn="tl" rotWithShape="0">
              <a:prstClr val="black">
                <a:alpha val="40000"/>
              </a:prstClr>
            </a:outerShdw>
          </a:effectLst>
        </p:spPr>
      </p:pic>
      <p:grpSp>
        <p:nvGrpSpPr>
          <p:cNvPr id="35" name="Group 34"/>
          <p:cNvGrpSpPr/>
          <p:nvPr/>
        </p:nvGrpSpPr>
        <p:grpSpPr>
          <a:xfrm>
            <a:off x="4071934" y="3715002"/>
            <a:ext cx="2498722" cy="571254"/>
            <a:chOff x="5929322" y="3143248"/>
            <a:chExt cx="2498722" cy="571254"/>
          </a:xfrm>
        </p:grpSpPr>
        <p:pic>
          <p:nvPicPr>
            <p:cNvPr id="2051" name="Picture 3" descr="D:\Art\BoxShots\Outlook 2003\Outlook 2003 logo w.png"/>
            <p:cNvPicPr>
              <a:picLocks noChangeAspect="1" noChangeArrowheads="1"/>
            </p:cNvPicPr>
            <p:nvPr/>
          </p:nvPicPr>
          <p:blipFill>
            <a:blip r:embed="rId13" cstate="screen"/>
            <a:srcRect/>
            <a:stretch>
              <a:fillRect/>
            </a:stretch>
          </p:blipFill>
          <p:spPr bwMode="auto">
            <a:xfrm>
              <a:off x="5929322" y="3143248"/>
              <a:ext cx="2498722" cy="571254"/>
            </a:xfrm>
            <a:prstGeom prst="rect">
              <a:avLst/>
            </a:prstGeom>
            <a:noFill/>
          </p:spPr>
        </p:pic>
        <p:sp>
          <p:nvSpPr>
            <p:cNvPr id="34" name="TextBox 33"/>
            <p:cNvSpPr txBox="1"/>
            <p:nvPr/>
          </p:nvSpPr>
          <p:spPr>
            <a:xfrm>
              <a:off x="7929586" y="3214436"/>
              <a:ext cx="255198" cy="307777"/>
            </a:xfrm>
            <a:prstGeom prst="rect">
              <a:avLst/>
            </a:prstGeom>
            <a:noFill/>
          </p:spPr>
          <p:txBody>
            <a:bodyPr wrap="none" rtlCol="0">
              <a:spAutoFit/>
            </a:bodyPr>
            <a:lstStyle/>
            <a:p>
              <a:r>
                <a:rPr lang="en-GB" sz="1400" b="0" i="1" dirty="0" smtClean="0"/>
                <a:t>*</a:t>
              </a:r>
              <a:endParaRPr lang="en-GB" b="0" i="1" dirty="0"/>
            </a:p>
          </p:txBody>
        </p:sp>
      </p:grpSp>
      <p:pic>
        <p:nvPicPr>
          <p:cNvPr id="2070" name="Picture 22" descr="D:\Art\BoxShots\Project Server\ofc-PrjSvr07-2_rgb_r.png"/>
          <p:cNvPicPr>
            <a:picLocks noChangeAspect="1" noChangeArrowheads="1"/>
          </p:cNvPicPr>
          <p:nvPr/>
        </p:nvPicPr>
        <p:blipFill>
          <a:blip r:embed="rId14"/>
          <a:srcRect/>
          <a:stretch>
            <a:fillRect/>
          </a:stretch>
        </p:blipFill>
        <p:spPr bwMode="auto">
          <a:xfrm>
            <a:off x="4143372" y="5786454"/>
            <a:ext cx="2286015" cy="720939"/>
          </a:xfrm>
          <a:prstGeom prst="rect">
            <a:avLst/>
          </a:prstGeom>
          <a:noFill/>
          <a:effectLst>
            <a:outerShdw blurRad="50800" dist="38100" dir="2700000" algn="tl" rotWithShape="0">
              <a:prstClr val="black">
                <a:alpha val="40000"/>
              </a:prstClr>
            </a:outerShdw>
          </a:effectLst>
        </p:spPr>
      </p:pic>
      <p:pic>
        <p:nvPicPr>
          <p:cNvPr id="2074" name="Picture 26" descr="D:\Art\BoxShots\Visual FoxPro 9.0\Visual Foxpro 9 Professional edition logo reverse.png"/>
          <p:cNvPicPr>
            <a:picLocks noChangeAspect="1" noChangeArrowheads="1"/>
          </p:cNvPicPr>
          <p:nvPr/>
        </p:nvPicPr>
        <p:blipFill>
          <a:blip r:embed="rId15" cstate="screen"/>
          <a:srcRect/>
          <a:stretch>
            <a:fillRect/>
          </a:stretch>
        </p:blipFill>
        <p:spPr bwMode="auto">
          <a:xfrm>
            <a:off x="214282" y="5429264"/>
            <a:ext cx="2214578" cy="455334"/>
          </a:xfrm>
          <a:prstGeom prst="rect">
            <a:avLst/>
          </a:prstGeom>
          <a:noFill/>
          <a:effectLst>
            <a:outerShdw blurRad="50800" dist="38100" dir="2700000" algn="tl" rotWithShape="0">
              <a:prstClr val="black">
                <a:alpha val="40000"/>
              </a:prstClr>
            </a:outerShdw>
          </a:effectLst>
        </p:spPr>
      </p:pic>
      <p:pic>
        <p:nvPicPr>
          <p:cNvPr id="2075" name="Picture 27" descr="D:\Art\BoxShots\Access\ofc-Acs07_rgb_r.png"/>
          <p:cNvPicPr>
            <a:picLocks noChangeAspect="1" noChangeArrowheads="1"/>
          </p:cNvPicPr>
          <p:nvPr/>
        </p:nvPicPr>
        <p:blipFill>
          <a:blip r:embed="rId16"/>
          <a:srcRect/>
          <a:stretch>
            <a:fillRect/>
          </a:stretch>
        </p:blipFill>
        <p:spPr bwMode="auto">
          <a:xfrm>
            <a:off x="1142976" y="6143644"/>
            <a:ext cx="2643206" cy="471372"/>
          </a:xfrm>
          <a:prstGeom prst="rect">
            <a:avLst/>
          </a:prstGeom>
          <a:noFill/>
          <a:effectLst>
            <a:outerShdw blurRad="50800" dist="38100" dir="2700000" algn="tl" rotWithShape="0">
              <a:prstClr val="black">
                <a:alpha val="40000"/>
              </a:prstClr>
            </a:outerShdw>
          </a:effectLst>
        </p:spPr>
      </p:pic>
      <p:pic>
        <p:nvPicPr>
          <p:cNvPr id="2076" name="Picture 28" descr="D:\Art\BoxShots\SQL Server 2005 Standard Edition\SQL Server 2005 standard Edition logo reverse.png"/>
          <p:cNvPicPr>
            <a:picLocks noChangeAspect="1" noChangeArrowheads="1"/>
          </p:cNvPicPr>
          <p:nvPr/>
        </p:nvPicPr>
        <p:blipFill>
          <a:blip r:embed="rId17" cstate="screen"/>
          <a:srcRect/>
          <a:stretch>
            <a:fillRect/>
          </a:stretch>
        </p:blipFill>
        <p:spPr bwMode="auto">
          <a:xfrm>
            <a:off x="5857884" y="5429264"/>
            <a:ext cx="2643206" cy="566406"/>
          </a:xfrm>
          <a:prstGeom prst="rect">
            <a:avLst/>
          </a:prstGeom>
          <a:noFill/>
          <a:effectLst>
            <a:outerShdw blurRad="50800" dist="38100" dir="2700000" algn="tl" rotWithShape="0">
              <a:prstClr val="black">
                <a:alpha val="40000"/>
              </a:prstClr>
            </a:outerShdw>
          </a:effectLst>
        </p:spPr>
      </p:pic>
      <p:grpSp>
        <p:nvGrpSpPr>
          <p:cNvPr id="44" name="Group 43"/>
          <p:cNvGrpSpPr/>
          <p:nvPr/>
        </p:nvGrpSpPr>
        <p:grpSpPr>
          <a:xfrm>
            <a:off x="7358082" y="4429132"/>
            <a:ext cx="969578" cy="928694"/>
            <a:chOff x="7358082" y="4572008"/>
            <a:chExt cx="969578" cy="928694"/>
          </a:xfrm>
        </p:grpSpPr>
        <p:pic>
          <p:nvPicPr>
            <p:cNvPr id="2078" name="Picture 30" descr="http://is.rice.edu/~rickr/webdocs/rl3dialup/Rice-L3-MacOS-9/macos9.jpg"/>
            <p:cNvPicPr>
              <a:picLocks noChangeAspect="1" noChangeArrowheads="1"/>
            </p:cNvPicPr>
            <p:nvPr/>
          </p:nvPicPr>
          <p:blipFill>
            <a:blip r:embed="rId18" cstate="screen"/>
            <a:srcRect/>
            <a:stretch>
              <a:fillRect/>
            </a:stretch>
          </p:blipFill>
          <p:spPr bwMode="auto">
            <a:xfrm>
              <a:off x="7358082" y="4714884"/>
              <a:ext cx="736704" cy="785818"/>
            </a:xfrm>
            <a:prstGeom prst="rect">
              <a:avLst/>
            </a:prstGeom>
            <a:noFill/>
            <a:ln w="12700">
              <a:solidFill>
                <a:schemeClr val="bg2"/>
              </a:solidFill>
            </a:ln>
            <a:effectLst>
              <a:outerShdw blurRad="50800" dist="38100" dir="2700000" algn="tl" rotWithShape="0">
                <a:prstClr val="black">
                  <a:alpha val="40000"/>
                </a:prstClr>
              </a:outerShdw>
            </a:effectLst>
          </p:spPr>
        </p:pic>
        <p:sp>
          <p:nvSpPr>
            <p:cNvPr id="43" name="TextBox 42"/>
            <p:cNvSpPr txBox="1"/>
            <p:nvPr/>
          </p:nvSpPr>
          <p:spPr>
            <a:xfrm>
              <a:off x="8072462" y="4572008"/>
              <a:ext cx="255198" cy="307777"/>
            </a:xfrm>
            <a:prstGeom prst="rect">
              <a:avLst/>
            </a:prstGeom>
            <a:noFill/>
          </p:spPr>
          <p:txBody>
            <a:bodyPr wrap="none" rtlCol="0">
              <a:spAutoFit/>
            </a:bodyPr>
            <a:lstStyle/>
            <a:p>
              <a:r>
                <a:rPr lang="en-GB" sz="1400" b="0" i="1" dirty="0" smtClean="0"/>
                <a:t>*</a:t>
              </a:r>
              <a:endParaRPr lang="en-GB" b="0" i="1"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068"/>
                                        </p:tgtEl>
                                        <p:attrNameLst>
                                          <p:attrName>style.visibility</p:attrName>
                                        </p:attrNameLst>
                                      </p:cBhvr>
                                      <p:to>
                                        <p:strVal val="visible"/>
                                      </p:to>
                                    </p:set>
                                    <p:animEffect transition="in" filter="fade">
                                      <p:cBhvr>
                                        <p:cTn id="11" dur="1000"/>
                                        <p:tgtEl>
                                          <p:spTgt spid="206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069"/>
                                        </p:tgtEl>
                                        <p:attrNameLst>
                                          <p:attrName>style.visibility</p:attrName>
                                        </p:attrNameLst>
                                      </p:cBhvr>
                                      <p:to>
                                        <p:strVal val="visible"/>
                                      </p:to>
                                    </p:set>
                                    <p:animEffect transition="in" filter="fade">
                                      <p:cBhvr>
                                        <p:cTn id="22" dur="1000"/>
                                        <p:tgtEl>
                                          <p:spTgt spid="2069"/>
                                        </p:tgtEl>
                                      </p:cBhvr>
                                    </p:animEffect>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par>
                          <p:cTn id="27" fill="hold">
                            <p:stCondLst>
                              <p:cond delay="5000"/>
                            </p:stCondLst>
                            <p:childTnLst>
                              <p:par>
                                <p:cTn id="28" presetID="10"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1000"/>
                                        <p:tgtEl>
                                          <p:spTgt spid="35"/>
                                        </p:tgtEl>
                                      </p:cBhvr>
                                    </p:animEffect>
                                  </p:childTnLst>
                                </p:cTn>
                              </p:par>
                            </p:childTnLst>
                          </p:cTn>
                        </p:par>
                        <p:par>
                          <p:cTn id="31" fill="hold">
                            <p:stCondLst>
                              <p:cond delay="6000"/>
                            </p:stCondLst>
                            <p:childTnLst>
                              <p:par>
                                <p:cTn id="32" presetID="10" presetClass="entr" presetSubtype="0" fill="hold" nodeType="afterEffect">
                                  <p:stCondLst>
                                    <p:cond delay="0"/>
                                  </p:stCondLst>
                                  <p:childTnLst>
                                    <p:set>
                                      <p:cBhvr>
                                        <p:cTn id="33" dur="1" fill="hold">
                                          <p:stCondLst>
                                            <p:cond delay="0"/>
                                          </p:stCondLst>
                                        </p:cTn>
                                        <p:tgtEl>
                                          <p:spTgt spid="2052"/>
                                        </p:tgtEl>
                                        <p:attrNameLst>
                                          <p:attrName>style.visibility</p:attrName>
                                        </p:attrNameLst>
                                      </p:cBhvr>
                                      <p:to>
                                        <p:strVal val="visible"/>
                                      </p:to>
                                    </p:set>
                                    <p:animEffect transition="in" filter="fade">
                                      <p:cBhvr>
                                        <p:cTn id="34" dur="1000"/>
                                        <p:tgtEl>
                                          <p:spTgt spid="2052"/>
                                        </p:tgtEl>
                                      </p:cBhvr>
                                    </p:animEffect>
                                  </p:childTnLst>
                                </p:cTn>
                              </p:par>
                            </p:childTnLst>
                          </p:cTn>
                        </p:par>
                        <p:par>
                          <p:cTn id="35" fill="hold">
                            <p:stCondLst>
                              <p:cond delay="7000"/>
                            </p:stCondLst>
                            <p:childTnLst>
                              <p:par>
                                <p:cTn id="36" presetID="10" presetClass="entr" presetSubtype="0" fill="hold" nodeType="afterEffect">
                                  <p:stCondLst>
                                    <p:cond delay="0"/>
                                  </p:stCondLst>
                                  <p:childTnLst>
                                    <p:set>
                                      <p:cBhvr>
                                        <p:cTn id="37" dur="1" fill="hold">
                                          <p:stCondLst>
                                            <p:cond delay="0"/>
                                          </p:stCondLst>
                                        </p:cTn>
                                        <p:tgtEl>
                                          <p:spTgt spid="2060"/>
                                        </p:tgtEl>
                                        <p:attrNameLst>
                                          <p:attrName>style.visibility</p:attrName>
                                        </p:attrNameLst>
                                      </p:cBhvr>
                                      <p:to>
                                        <p:strVal val="visible"/>
                                      </p:to>
                                    </p:set>
                                    <p:animEffect transition="in" filter="fade">
                                      <p:cBhvr>
                                        <p:cTn id="38" dur="1000"/>
                                        <p:tgtEl>
                                          <p:spTgt spid="2060"/>
                                        </p:tgtEl>
                                      </p:cBhvr>
                                    </p:animEffect>
                                  </p:childTnLst>
                                </p:cTn>
                              </p:par>
                            </p:childTnLst>
                          </p:cTn>
                        </p:par>
                        <p:par>
                          <p:cTn id="39" fill="hold">
                            <p:stCondLst>
                              <p:cond delay="8000"/>
                            </p:stCondLst>
                            <p:childTnLst>
                              <p:par>
                                <p:cTn id="40" presetID="10"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childTnLst>
                                </p:cTn>
                              </p:par>
                            </p:childTnLst>
                          </p:cTn>
                        </p:par>
                        <p:par>
                          <p:cTn id="43" fill="hold">
                            <p:stCondLst>
                              <p:cond delay="9000"/>
                            </p:stCondLst>
                            <p:childTnLst>
                              <p:par>
                                <p:cTn id="44" presetID="10" presetClass="entr" presetSubtype="0"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1000"/>
                                        <p:tgtEl>
                                          <p:spTgt spid="44"/>
                                        </p:tgtEl>
                                      </p:cBhvr>
                                    </p:animEffect>
                                  </p:childTnLst>
                                </p:cTn>
                              </p:par>
                            </p:childTnLst>
                          </p:cTn>
                        </p:par>
                        <p:par>
                          <p:cTn id="47" fill="hold">
                            <p:stCondLst>
                              <p:cond delay="10000"/>
                            </p:stCondLst>
                            <p:childTnLst>
                              <p:par>
                                <p:cTn id="48" presetID="10" presetClass="entr" presetSubtype="0"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childTnLst>
                                </p:cTn>
                              </p:par>
                            </p:childTnLst>
                          </p:cTn>
                        </p:par>
                        <p:par>
                          <p:cTn id="51" fill="hold">
                            <p:stCondLst>
                              <p:cond delay="11000"/>
                            </p:stCondLst>
                            <p:childTnLst>
                              <p:par>
                                <p:cTn id="52" presetID="10" presetClass="entr" presetSubtype="0" fill="hold" nodeType="afterEffect">
                                  <p:stCondLst>
                                    <p:cond delay="0"/>
                                  </p:stCondLst>
                                  <p:childTnLst>
                                    <p:set>
                                      <p:cBhvr>
                                        <p:cTn id="53" dur="1" fill="hold">
                                          <p:stCondLst>
                                            <p:cond delay="0"/>
                                          </p:stCondLst>
                                        </p:cTn>
                                        <p:tgtEl>
                                          <p:spTgt spid="2076"/>
                                        </p:tgtEl>
                                        <p:attrNameLst>
                                          <p:attrName>style.visibility</p:attrName>
                                        </p:attrNameLst>
                                      </p:cBhvr>
                                      <p:to>
                                        <p:strVal val="visible"/>
                                      </p:to>
                                    </p:set>
                                    <p:animEffect transition="in" filter="fade">
                                      <p:cBhvr>
                                        <p:cTn id="54" dur="1000"/>
                                        <p:tgtEl>
                                          <p:spTgt spid="2076"/>
                                        </p:tgtEl>
                                      </p:cBhvr>
                                    </p:animEffect>
                                  </p:childTnLst>
                                </p:cTn>
                              </p:par>
                            </p:childTnLst>
                          </p:cTn>
                        </p:par>
                        <p:par>
                          <p:cTn id="55" fill="hold">
                            <p:stCondLst>
                              <p:cond delay="12000"/>
                            </p:stCondLst>
                            <p:childTnLst>
                              <p:par>
                                <p:cTn id="56" presetID="10" presetClass="entr" presetSubtype="0" fill="hold" nodeType="afterEffect">
                                  <p:stCondLst>
                                    <p:cond delay="0"/>
                                  </p:stCondLst>
                                  <p:childTnLst>
                                    <p:set>
                                      <p:cBhvr>
                                        <p:cTn id="57" dur="1" fill="hold">
                                          <p:stCondLst>
                                            <p:cond delay="0"/>
                                          </p:stCondLst>
                                        </p:cTn>
                                        <p:tgtEl>
                                          <p:spTgt spid="2074"/>
                                        </p:tgtEl>
                                        <p:attrNameLst>
                                          <p:attrName>style.visibility</p:attrName>
                                        </p:attrNameLst>
                                      </p:cBhvr>
                                      <p:to>
                                        <p:strVal val="visible"/>
                                      </p:to>
                                    </p:set>
                                    <p:animEffect transition="in" filter="fade">
                                      <p:cBhvr>
                                        <p:cTn id="58" dur="1000"/>
                                        <p:tgtEl>
                                          <p:spTgt spid="2074"/>
                                        </p:tgtEl>
                                      </p:cBhvr>
                                    </p:animEffect>
                                  </p:childTnLst>
                                </p:cTn>
                              </p:par>
                            </p:childTnLst>
                          </p:cTn>
                        </p:par>
                        <p:par>
                          <p:cTn id="59" fill="hold">
                            <p:stCondLst>
                              <p:cond delay="13000"/>
                            </p:stCondLst>
                            <p:childTnLst>
                              <p:par>
                                <p:cTn id="60" presetID="10" presetClass="entr" presetSubtype="0" fill="hold" nodeType="afterEffect">
                                  <p:stCondLst>
                                    <p:cond delay="0"/>
                                  </p:stCondLst>
                                  <p:childTnLst>
                                    <p:set>
                                      <p:cBhvr>
                                        <p:cTn id="61" dur="1" fill="hold">
                                          <p:stCondLst>
                                            <p:cond delay="0"/>
                                          </p:stCondLst>
                                        </p:cTn>
                                        <p:tgtEl>
                                          <p:spTgt spid="2075"/>
                                        </p:tgtEl>
                                        <p:attrNameLst>
                                          <p:attrName>style.visibility</p:attrName>
                                        </p:attrNameLst>
                                      </p:cBhvr>
                                      <p:to>
                                        <p:strVal val="visible"/>
                                      </p:to>
                                    </p:set>
                                    <p:animEffect transition="in" filter="fade">
                                      <p:cBhvr>
                                        <p:cTn id="62" dur="1000"/>
                                        <p:tgtEl>
                                          <p:spTgt spid="2075"/>
                                        </p:tgtEl>
                                      </p:cBhvr>
                                    </p:animEffect>
                                  </p:childTnLst>
                                </p:cTn>
                              </p:par>
                            </p:childTnLst>
                          </p:cTn>
                        </p:par>
                        <p:par>
                          <p:cTn id="63" fill="hold">
                            <p:stCondLst>
                              <p:cond delay="14000"/>
                            </p:stCondLst>
                            <p:childTnLst>
                              <p:par>
                                <p:cTn id="64" presetID="10" presetClass="entr" presetSubtype="0" fill="hold" nodeType="afterEffect">
                                  <p:stCondLst>
                                    <p:cond delay="0"/>
                                  </p:stCondLst>
                                  <p:childTnLst>
                                    <p:set>
                                      <p:cBhvr>
                                        <p:cTn id="65" dur="1" fill="hold">
                                          <p:stCondLst>
                                            <p:cond delay="0"/>
                                          </p:stCondLst>
                                        </p:cTn>
                                        <p:tgtEl>
                                          <p:spTgt spid="2070"/>
                                        </p:tgtEl>
                                        <p:attrNameLst>
                                          <p:attrName>style.visibility</p:attrName>
                                        </p:attrNameLst>
                                      </p:cBhvr>
                                      <p:to>
                                        <p:strVal val="visible"/>
                                      </p:to>
                                    </p:set>
                                    <p:animEffect transition="in" filter="fade">
                                      <p:cBhvr>
                                        <p:cTn id="66" dur="1000"/>
                                        <p:tgtEl>
                                          <p:spTgt spid="2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 name="Content Placeholder 5"/>
          <p:cNvSpPr>
            <a:spLocks noGrp="1"/>
          </p:cNvSpPr>
          <p:nvPr>
            <p:ph sz="half" idx="4294967295"/>
          </p:nvPr>
        </p:nvSpPr>
        <p:spPr>
          <a:xfrm>
            <a:off x="3786182" y="1417638"/>
            <a:ext cx="5005393" cy="3970318"/>
          </a:xfrm>
          <a:prstGeom prst="rect">
            <a:avLst/>
          </a:prstGeom>
        </p:spPr>
        <p:txBody>
          <a:bodyPr/>
          <a:lstStyle/>
          <a:p>
            <a:pPr>
              <a:buNone/>
            </a:pPr>
            <a:r>
              <a:rPr lang="en-GB" sz="3600" dirty="0" smtClean="0"/>
              <a:t>Work Items</a:t>
            </a:r>
          </a:p>
          <a:p>
            <a:r>
              <a:rPr lang="en-GB" dirty="0" smtClean="0"/>
              <a:t>Use Cases</a:t>
            </a:r>
          </a:p>
          <a:p>
            <a:r>
              <a:rPr lang="en-GB" dirty="0" smtClean="0"/>
              <a:t>Non Functional Requirements</a:t>
            </a:r>
          </a:p>
          <a:p>
            <a:r>
              <a:rPr lang="en-GB" dirty="0" smtClean="0"/>
              <a:t>Risks</a:t>
            </a:r>
          </a:p>
          <a:p>
            <a:r>
              <a:rPr lang="en-GB" dirty="0" smtClean="0"/>
              <a:t>Change Requests</a:t>
            </a:r>
          </a:p>
          <a:p>
            <a:r>
              <a:rPr lang="en-GB" dirty="0" smtClean="0"/>
              <a:t>Tasks</a:t>
            </a:r>
          </a:p>
          <a:p>
            <a:r>
              <a:rPr lang="en-GB" dirty="0" smtClean="0"/>
              <a:t>Bugs</a:t>
            </a:r>
          </a:p>
          <a:p>
            <a:r>
              <a:rPr lang="en-GB" dirty="0" smtClean="0"/>
              <a:t>...</a:t>
            </a:r>
            <a:endParaRPr lang="en-GB" dirty="0"/>
          </a:p>
        </p:txBody>
      </p:sp>
      <p:sp>
        <p:nvSpPr>
          <p:cNvPr id="484354" name="Rectangle 2"/>
          <p:cNvSpPr>
            <a:spLocks noGrp="1" noChangeArrowheads="1"/>
          </p:cNvSpPr>
          <p:nvPr>
            <p:ph type="title"/>
          </p:nvPr>
        </p:nvSpPr>
        <p:spPr>
          <a:xfrm>
            <a:off x="381000" y="228600"/>
            <a:ext cx="8382000" cy="757130"/>
          </a:xfrm>
        </p:spPr>
        <p:txBody>
          <a:bodyPr/>
          <a:lstStyle/>
          <a:p>
            <a:r>
              <a:rPr lang="en-GB" dirty="0" smtClean="0"/>
              <a:t>Example Work Item Types</a:t>
            </a:r>
            <a:endParaRPr lang="en-GB" dirty="0"/>
          </a:p>
        </p:txBody>
      </p:sp>
      <p:pic>
        <p:nvPicPr>
          <p:cNvPr id="64" name="Picture 2" descr="TFS Server"/>
          <p:cNvPicPr>
            <a:picLocks noChangeAspect="1" noChangeArrowheads="1"/>
          </p:cNvPicPr>
          <p:nvPr/>
        </p:nvPicPr>
        <p:blipFill>
          <a:blip r:embed="rId4"/>
          <a:srcRect/>
          <a:stretch>
            <a:fillRect/>
          </a:stretch>
        </p:blipFill>
        <p:spPr bwMode="auto">
          <a:xfrm>
            <a:off x="727075" y="1414463"/>
            <a:ext cx="2590800" cy="3821112"/>
          </a:xfrm>
          <a:prstGeom prst="rect">
            <a:avLst/>
          </a:prstGeom>
          <a:noFill/>
          <a:ln w="9525">
            <a:noFill/>
            <a:miter lim="800000"/>
            <a:headEnd/>
            <a:tailEnd/>
          </a:ln>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xEl>
                                              <p:pRg st="0" end="0"/>
                                            </p:txEl>
                                          </p:spTgt>
                                        </p:tgtEl>
                                        <p:attrNameLst>
                                          <p:attrName>style.visibility</p:attrName>
                                        </p:attrNameLst>
                                      </p:cBhvr>
                                      <p:to>
                                        <p:strVal val="visible"/>
                                      </p:to>
                                    </p:set>
                                    <p:animEffect transition="in" filter="fade">
                                      <p:cBhvr>
                                        <p:cTn id="7" dur="1000"/>
                                        <p:tgtEl>
                                          <p:spTgt spid="6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3">
                                            <p:txEl>
                                              <p:pRg st="1" end="1"/>
                                            </p:txEl>
                                          </p:spTgt>
                                        </p:tgtEl>
                                        <p:attrNameLst>
                                          <p:attrName>style.visibility</p:attrName>
                                        </p:attrNameLst>
                                      </p:cBhvr>
                                      <p:to>
                                        <p:strVal val="visible"/>
                                      </p:to>
                                    </p:set>
                                    <p:animEffect transition="in" filter="fade">
                                      <p:cBhvr>
                                        <p:cTn id="11" dur="1000"/>
                                        <p:tgtEl>
                                          <p:spTgt spid="6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3">
                                            <p:txEl>
                                              <p:pRg st="2" end="2"/>
                                            </p:txEl>
                                          </p:spTgt>
                                        </p:tgtEl>
                                        <p:attrNameLst>
                                          <p:attrName>style.visibility</p:attrName>
                                        </p:attrNameLst>
                                      </p:cBhvr>
                                      <p:to>
                                        <p:strVal val="visible"/>
                                      </p:to>
                                    </p:set>
                                    <p:animEffect transition="in" filter="fade">
                                      <p:cBhvr>
                                        <p:cTn id="15" dur="1000"/>
                                        <p:tgtEl>
                                          <p:spTgt spid="6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3">
                                            <p:txEl>
                                              <p:pRg st="3" end="3"/>
                                            </p:txEl>
                                          </p:spTgt>
                                        </p:tgtEl>
                                        <p:attrNameLst>
                                          <p:attrName>style.visibility</p:attrName>
                                        </p:attrNameLst>
                                      </p:cBhvr>
                                      <p:to>
                                        <p:strVal val="visible"/>
                                      </p:to>
                                    </p:set>
                                    <p:animEffect transition="in" filter="fade">
                                      <p:cBhvr>
                                        <p:cTn id="19" dur="1000"/>
                                        <p:tgtEl>
                                          <p:spTgt spid="63">
                                            <p:txEl>
                                              <p:pRg st="3" end="3"/>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3">
                                            <p:txEl>
                                              <p:pRg st="4" end="4"/>
                                            </p:txEl>
                                          </p:spTgt>
                                        </p:tgtEl>
                                        <p:attrNameLst>
                                          <p:attrName>style.visibility</p:attrName>
                                        </p:attrNameLst>
                                      </p:cBhvr>
                                      <p:to>
                                        <p:strVal val="visible"/>
                                      </p:to>
                                    </p:set>
                                    <p:animEffect transition="in" filter="fade">
                                      <p:cBhvr>
                                        <p:cTn id="23" dur="1000"/>
                                        <p:tgtEl>
                                          <p:spTgt spid="6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63">
                                            <p:txEl>
                                              <p:pRg st="5" end="5"/>
                                            </p:txEl>
                                          </p:spTgt>
                                        </p:tgtEl>
                                        <p:attrNameLst>
                                          <p:attrName>style.visibility</p:attrName>
                                        </p:attrNameLst>
                                      </p:cBhvr>
                                      <p:to>
                                        <p:strVal val="visible"/>
                                      </p:to>
                                    </p:set>
                                    <p:animEffect transition="in" filter="fade">
                                      <p:cBhvr>
                                        <p:cTn id="27" dur="1000"/>
                                        <p:tgtEl>
                                          <p:spTgt spid="63">
                                            <p:txEl>
                                              <p:pRg st="5" end="5"/>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63">
                                            <p:txEl>
                                              <p:pRg st="6" end="6"/>
                                            </p:txEl>
                                          </p:spTgt>
                                        </p:tgtEl>
                                        <p:attrNameLst>
                                          <p:attrName>style.visibility</p:attrName>
                                        </p:attrNameLst>
                                      </p:cBhvr>
                                      <p:to>
                                        <p:strVal val="visible"/>
                                      </p:to>
                                    </p:set>
                                    <p:animEffect transition="in" filter="fade">
                                      <p:cBhvr>
                                        <p:cTn id="31" dur="1000"/>
                                        <p:tgtEl>
                                          <p:spTgt spid="63">
                                            <p:txEl>
                                              <p:pRg st="6" end="6"/>
                                            </p:txEl>
                                          </p:spTgt>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63">
                                            <p:txEl>
                                              <p:pRg st="7" end="7"/>
                                            </p:txEl>
                                          </p:spTgt>
                                        </p:tgtEl>
                                        <p:attrNameLst>
                                          <p:attrName>style.visibility</p:attrName>
                                        </p:attrNameLst>
                                      </p:cBhvr>
                                      <p:to>
                                        <p:strVal val="visible"/>
                                      </p:to>
                                    </p:set>
                                    <p:animEffect transition="in" filter="fade">
                                      <p:cBhvr>
                                        <p:cTn id="35" dur="1000"/>
                                        <p:tgtEl>
                                          <p:spTgt spid="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a:stCxn id="80" idx="5"/>
            <a:endCxn id="219" idx="5"/>
          </p:cNvCxnSpPr>
          <p:nvPr/>
        </p:nvCxnSpPr>
        <p:spPr>
          <a:xfrm rot="5400000">
            <a:off x="4788481" y="1977150"/>
            <a:ext cx="1285884" cy="1668331"/>
          </a:xfrm>
          <a:prstGeom prst="line">
            <a:avLst/>
          </a:prstGeom>
          <a:ln w="19050">
            <a:solidFill>
              <a:srgbClr val="FF993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80" idx="4"/>
            <a:endCxn id="93" idx="2"/>
          </p:cNvCxnSpPr>
          <p:nvPr/>
        </p:nvCxnSpPr>
        <p:spPr>
          <a:xfrm rot="5400000" flipH="1">
            <a:off x="5179223" y="1142985"/>
            <a:ext cx="1607355" cy="464347"/>
          </a:xfrm>
          <a:prstGeom prst="line">
            <a:avLst/>
          </a:prstGeom>
          <a:ln w="19050">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80" idx="0"/>
            <a:endCxn id="96" idx="1"/>
          </p:cNvCxnSpPr>
          <p:nvPr/>
        </p:nvCxnSpPr>
        <p:spPr>
          <a:xfrm rot="5400000" flipH="1" flipV="1">
            <a:off x="6572264" y="750075"/>
            <a:ext cx="1000132" cy="1714512"/>
          </a:xfrm>
          <a:prstGeom prst="line">
            <a:avLst/>
          </a:prstGeom>
          <a:ln w="19050">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80" idx="5"/>
            <a:endCxn id="97" idx="1"/>
          </p:cNvCxnSpPr>
          <p:nvPr/>
        </p:nvCxnSpPr>
        <p:spPr>
          <a:xfrm rot="16200000" flipH="1">
            <a:off x="6913761" y="1520200"/>
            <a:ext cx="581966" cy="1878312"/>
          </a:xfrm>
          <a:prstGeom prst="line">
            <a:avLst/>
          </a:prstGeom>
          <a:ln w="19050">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4"/>
          <p:cNvGrpSpPr/>
          <p:nvPr/>
        </p:nvGrpSpPr>
        <p:grpSpPr>
          <a:xfrm>
            <a:off x="5429256" y="1643050"/>
            <a:ext cx="1571636" cy="1000132"/>
            <a:chOff x="5500694" y="1857364"/>
            <a:chExt cx="1571636" cy="1000132"/>
          </a:xfrm>
          <a:effectLst>
            <a:glow rad="228600">
              <a:srgbClr val="00B0F0">
                <a:alpha val="40000"/>
              </a:srgbClr>
            </a:glow>
          </a:effectLst>
        </p:grpSpPr>
        <p:sp>
          <p:nvSpPr>
            <p:cNvPr id="80" name="Oval 79"/>
            <p:cNvSpPr/>
            <p:nvPr/>
          </p:nvSpPr>
          <p:spPr bwMode="auto">
            <a:xfrm>
              <a:off x="6215074" y="2321711"/>
              <a:ext cx="142876" cy="71438"/>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9" name="Oval 18"/>
            <p:cNvSpPr/>
            <p:nvPr/>
          </p:nvSpPr>
          <p:spPr>
            <a:xfrm>
              <a:off x="5500694" y="1857364"/>
              <a:ext cx="1571636" cy="1000132"/>
            </a:xfrm>
            <a:prstGeom prst="ellipse">
              <a:avLst/>
            </a:prstGeom>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Process</a:t>
              </a:r>
              <a:endParaRPr lang="en-GB" dirty="0">
                <a:effectLst>
                  <a:outerShdw blurRad="50800" dist="38100" dir="2700000" algn="tl" rotWithShape="0">
                    <a:prstClr val="black">
                      <a:alpha val="40000"/>
                    </a:prstClr>
                  </a:outerShdw>
                </a:effectLst>
              </a:endParaRPr>
            </a:p>
          </p:txBody>
        </p:sp>
      </p:grpSp>
      <p:grpSp>
        <p:nvGrpSpPr>
          <p:cNvPr id="3" name="Group 94"/>
          <p:cNvGrpSpPr/>
          <p:nvPr/>
        </p:nvGrpSpPr>
        <p:grpSpPr>
          <a:xfrm>
            <a:off x="5000628" y="142852"/>
            <a:ext cx="1500198" cy="785818"/>
            <a:chOff x="4929190" y="357166"/>
            <a:chExt cx="1500198" cy="785818"/>
          </a:xfrm>
        </p:grpSpPr>
        <p:sp>
          <p:nvSpPr>
            <p:cNvPr id="93" name="Rectangle 92"/>
            <p:cNvSpPr/>
            <p:nvPr/>
          </p:nvSpPr>
          <p:spPr bwMode="auto">
            <a:xfrm>
              <a:off x="5643570" y="714356"/>
              <a:ext cx="71438" cy="7143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20" name="Rounded Rectangle 19"/>
            <p:cNvSpPr/>
            <p:nvPr/>
          </p:nvSpPr>
          <p:spPr>
            <a:xfrm>
              <a:off x="4929190" y="357166"/>
              <a:ext cx="1500198" cy="785818"/>
            </a:xfrm>
            <a:prstGeom prst="roundRect">
              <a:avLst/>
            </a:prstGeom>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Agile</a:t>
              </a:r>
              <a:endParaRPr lang="en-GB" dirty="0">
                <a:effectLst>
                  <a:outerShdw blurRad="50800" dist="38100" dir="2700000" algn="tl" rotWithShape="0">
                    <a:prstClr val="black">
                      <a:alpha val="40000"/>
                    </a:prstClr>
                  </a:outerShdw>
                </a:effectLst>
              </a:endParaRPr>
            </a:p>
          </p:txBody>
        </p:sp>
      </p:grpSp>
      <p:grpSp>
        <p:nvGrpSpPr>
          <p:cNvPr id="5" name="Group 101"/>
          <p:cNvGrpSpPr/>
          <p:nvPr/>
        </p:nvGrpSpPr>
        <p:grpSpPr>
          <a:xfrm>
            <a:off x="7215206" y="714356"/>
            <a:ext cx="1500198" cy="785818"/>
            <a:chOff x="7358082" y="1500174"/>
            <a:chExt cx="1500198" cy="785818"/>
          </a:xfrm>
        </p:grpSpPr>
        <p:sp>
          <p:nvSpPr>
            <p:cNvPr id="96" name="Rectangle 95"/>
            <p:cNvSpPr/>
            <p:nvPr/>
          </p:nvSpPr>
          <p:spPr bwMode="auto">
            <a:xfrm>
              <a:off x="8072462" y="1857364"/>
              <a:ext cx="71438" cy="7143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22" name="Rounded Rectangle 21"/>
            <p:cNvSpPr/>
            <p:nvPr/>
          </p:nvSpPr>
          <p:spPr>
            <a:xfrm>
              <a:off x="7358082" y="1500174"/>
              <a:ext cx="1500198" cy="785818"/>
            </a:xfrm>
            <a:prstGeom prst="roundRect">
              <a:avLst/>
            </a:prstGeom>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Formal</a:t>
              </a:r>
              <a:endParaRPr lang="en-GB" dirty="0">
                <a:effectLst>
                  <a:outerShdw blurRad="50800" dist="38100" dir="2700000" algn="tl" rotWithShape="0">
                    <a:prstClr val="black">
                      <a:alpha val="40000"/>
                    </a:prstClr>
                  </a:outerShdw>
                </a:effectLst>
              </a:endParaRPr>
            </a:p>
          </p:txBody>
        </p:sp>
      </p:grpSp>
      <p:grpSp>
        <p:nvGrpSpPr>
          <p:cNvPr id="6" name="Group 98"/>
          <p:cNvGrpSpPr/>
          <p:nvPr/>
        </p:nvGrpSpPr>
        <p:grpSpPr>
          <a:xfrm>
            <a:off x="7429520" y="2357430"/>
            <a:ext cx="1500198" cy="785818"/>
            <a:chOff x="7429520" y="2005002"/>
            <a:chExt cx="1500198" cy="785818"/>
          </a:xfrm>
        </p:grpSpPr>
        <p:sp>
          <p:nvSpPr>
            <p:cNvPr id="97" name="Rectangle 96"/>
            <p:cNvSpPr/>
            <p:nvPr/>
          </p:nvSpPr>
          <p:spPr bwMode="auto">
            <a:xfrm>
              <a:off x="8143900" y="2362192"/>
              <a:ext cx="71438" cy="7143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21" name="Rounded Rectangle 20"/>
            <p:cNvSpPr/>
            <p:nvPr/>
          </p:nvSpPr>
          <p:spPr>
            <a:xfrm>
              <a:off x="7429520" y="2005002"/>
              <a:ext cx="1500198" cy="785818"/>
            </a:xfrm>
            <a:prstGeom prst="roundRect">
              <a:avLst/>
            </a:prstGeom>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Regulatory</a:t>
              </a:r>
              <a:endParaRPr lang="en-GB" dirty="0">
                <a:effectLst>
                  <a:outerShdw blurRad="50800" dist="38100" dir="2700000" algn="tl" rotWithShape="0">
                    <a:prstClr val="black">
                      <a:alpha val="40000"/>
                    </a:prstClr>
                  </a:outerShdw>
                </a:effectLst>
              </a:endParaRPr>
            </a:p>
          </p:txBody>
        </p:sp>
      </p:grpSp>
      <p:cxnSp>
        <p:nvCxnSpPr>
          <p:cNvPr id="129" name="Straight Connector 128"/>
          <p:cNvCxnSpPr>
            <a:stCxn id="133" idx="4"/>
            <a:endCxn id="136" idx="2"/>
          </p:cNvCxnSpPr>
          <p:nvPr/>
        </p:nvCxnSpPr>
        <p:spPr>
          <a:xfrm rot="5400000">
            <a:off x="1571605" y="1571612"/>
            <a:ext cx="607223" cy="1821669"/>
          </a:xfrm>
          <a:prstGeom prst="line">
            <a:avLst/>
          </a:prstGeom>
          <a:ln w="19050">
            <a:solidFill>
              <a:srgbClr val="00B05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133" idx="3"/>
            <a:endCxn id="139" idx="3"/>
          </p:cNvCxnSpPr>
          <p:nvPr/>
        </p:nvCxnSpPr>
        <p:spPr>
          <a:xfrm rot="5400000" flipH="1">
            <a:off x="1444421" y="877258"/>
            <a:ext cx="1061108" cy="1521122"/>
          </a:xfrm>
          <a:prstGeom prst="line">
            <a:avLst/>
          </a:prstGeom>
          <a:ln w="19050">
            <a:solidFill>
              <a:srgbClr val="00B05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133" idx="4"/>
            <a:endCxn id="142" idx="3"/>
          </p:cNvCxnSpPr>
          <p:nvPr/>
        </p:nvCxnSpPr>
        <p:spPr>
          <a:xfrm rot="5400000" flipH="1" flipV="1">
            <a:off x="2178827" y="1142984"/>
            <a:ext cx="1643074" cy="428628"/>
          </a:xfrm>
          <a:prstGeom prst="line">
            <a:avLst/>
          </a:prstGeom>
          <a:ln w="19050">
            <a:solidFill>
              <a:srgbClr val="00B05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 name="Group 151"/>
          <p:cNvGrpSpPr/>
          <p:nvPr/>
        </p:nvGrpSpPr>
        <p:grpSpPr>
          <a:xfrm>
            <a:off x="2428860" y="142852"/>
            <a:ext cx="1500198" cy="785818"/>
            <a:chOff x="3393273" y="1933563"/>
            <a:chExt cx="1500198" cy="785818"/>
          </a:xfrm>
          <a:solidFill>
            <a:srgbClr val="336600"/>
          </a:solidFill>
          <a:effectLst>
            <a:outerShdw blurRad="50800" dist="38100" dir="2700000" algn="tl" rotWithShape="0">
              <a:prstClr val="black">
                <a:alpha val="40000"/>
              </a:prstClr>
            </a:outerShdw>
          </a:effectLst>
        </p:grpSpPr>
        <p:sp>
          <p:nvSpPr>
            <p:cNvPr id="142" name="Rectangle 141"/>
            <p:cNvSpPr/>
            <p:nvPr/>
          </p:nvSpPr>
          <p:spPr bwMode="auto">
            <a:xfrm>
              <a:off x="4107653" y="2290753"/>
              <a:ext cx="71438" cy="71438"/>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43" name="Rounded Rectangle 142"/>
            <p:cNvSpPr/>
            <p:nvPr/>
          </p:nvSpPr>
          <p:spPr>
            <a:xfrm>
              <a:off x="3393273" y="1933563"/>
              <a:ext cx="1500198" cy="785818"/>
            </a:xfrm>
            <a:prstGeom prst="roundRect">
              <a:avLst/>
            </a:prstGeom>
            <a:grp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Off Shore</a:t>
              </a:r>
              <a:endParaRPr lang="en-GB" dirty="0">
                <a:effectLst>
                  <a:outerShdw blurRad="50800" dist="38100" dir="2700000" algn="tl" rotWithShape="0">
                    <a:prstClr val="black">
                      <a:alpha val="40000"/>
                    </a:prstClr>
                  </a:outerShdw>
                </a:effectLst>
              </a:endParaRPr>
            </a:p>
          </p:txBody>
        </p:sp>
      </p:grpSp>
      <p:grpSp>
        <p:nvGrpSpPr>
          <p:cNvPr id="8" name="Group 150"/>
          <p:cNvGrpSpPr/>
          <p:nvPr/>
        </p:nvGrpSpPr>
        <p:grpSpPr>
          <a:xfrm>
            <a:off x="428596" y="714356"/>
            <a:ext cx="1500198" cy="785818"/>
            <a:chOff x="3250397" y="642917"/>
            <a:chExt cx="1500198" cy="785818"/>
          </a:xfrm>
          <a:solidFill>
            <a:srgbClr val="336600"/>
          </a:solidFill>
          <a:effectLst>
            <a:outerShdw blurRad="50800" dist="38100" dir="2700000" algn="tl" rotWithShape="0">
              <a:prstClr val="black">
                <a:alpha val="40000"/>
              </a:prstClr>
            </a:outerShdw>
          </a:effectLst>
        </p:grpSpPr>
        <p:sp>
          <p:nvSpPr>
            <p:cNvPr id="139" name="Rectangle 138"/>
            <p:cNvSpPr/>
            <p:nvPr/>
          </p:nvSpPr>
          <p:spPr bwMode="auto">
            <a:xfrm>
              <a:off x="3964777" y="1000107"/>
              <a:ext cx="71438" cy="71438"/>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40" name="Rounded Rectangle 139"/>
            <p:cNvSpPr/>
            <p:nvPr/>
          </p:nvSpPr>
          <p:spPr>
            <a:xfrm>
              <a:off x="3250397" y="642917"/>
              <a:ext cx="1500198" cy="785818"/>
            </a:xfrm>
            <a:prstGeom prst="roundRect">
              <a:avLst/>
            </a:prstGeom>
            <a:grp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In Source</a:t>
              </a:r>
              <a:endParaRPr lang="en-GB" dirty="0">
                <a:effectLst>
                  <a:outerShdw blurRad="50800" dist="38100" dir="2700000" algn="tl" rotWithShape="0">
                    <a:prstClr val="black">
                      <a:alpha val="40000"/>
                    </a:prstClr>
                  </a:outerShdw>
                </a:effectLst>
              </a:endParaRPr>
            </a:p>
          </p:txBody>
        </p:sp>
      </p:grpSp>
      <p:grpSp>
        <p:nvGrpSpPr>
          <p:cNvPr id="9" name="Group 149"/>
          <p:cNvGrpSpPr/>
          <p:nvPr/>
        </p:nvGrpSpPr>
        <p:grpSpPr>
          <a:xfrm>
            <a:off x="214282" y="2357430"/>
            <a:ext cx="1500198" cy="785818"/>
            <a:chOff x="892943" y="285727"/>
            <a:chExt cx="1500198" cy="785818"/>
          </a:xfrm>
          <a:solidFill>
            <a:srgbClr val="336600"/>
          </a:solidFill>
          <a:effectLst>
            <a:outerShdw blurRad="50800" dist="38100" dir="2700000" algn="tl" rotWithShape="0">
              <a:prstClr val="black">
                <a:alpha val="40000"/>
              </a:prstClr>
            </a:outerShdw>
          </a:effectLst>
        </p:grpSpPr>
        <p:sp>
          <p:nvSpPr>
            <p:cNvPr id="136" name="Rectangle 135"/>
            <p:cNvSpPr/>
            <p:nvPr/>
          </p:nvSpPr>
          <p:spPr bwMode="auto">
            <a:xfrm>
              <a:off x="1607323" y="642917"/>
              <a:ext cx="71438" cy="71438"/>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37" name="Rounded Rectangle 136"/>
            <p:cNvSpPr/>
            <p:nvPr/>
          </p:nvSpPr>
          <p:spPr>
            <a:xfrm>
              <a:off x="892943" y="285727"/>
              <a:ext cx="1500198" cy="785818"/>
            </a:xfrm>
            <a:prstGeom prst="roundRect">
              <a:avLst/>
            </a:prstGeom>
            <a:grp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Out Source</a:t>
              </a:r>
              <a:endParaRPr lang="en-GB" dirty="0">
                <a:effectLst>
                  <a:outerShdw blurRad="50800" dist="38100" dir="2700000" algn="tl" rotWithShape="0">
                    <a:prstClr val="black">
                      <a:alpha val="40000"/>
                    </a:prstClr>
                  </a:outerShdw>
                </a:effectLst>
              </a:endParaRPr>
            </a:p>
          </p:txBody>
        </p:sp>
      </p:grpSp>
      <p:cxnSp>
        <p:nvCxnSpPr>
          <p:cNvPr id="160" name="Straight Connector 159"/>
          <p:cNvCxnSpPr>
            <a:stCxn id="166" idx="6"/>
            <a:endCxn id="162" idx="2"/>
          </p:cNvCxnSpPr>
          <p:nvPr/>
        </p:nvCxnSpPr>
        <p:spPr>
          <a:xfrm flipH="1" flipV="1">
            <a:off x="1035819" y="4500570"/>
            <a:ext cx="3536181" cy="428628"/>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0" name="Group 190"/>
          <p:cNvGrpSpPr/>
          <p:nvPr/>
        </p:nvGrpSpPr>
        <p:grpSpPr>
          <a:xfrm>
            <a:off x="285720" y="4071942"/>
            <a:ext cx="1500198" cy="785818"/>
            <a:chOff x="607190" y="3536157"/>
            <a:chExt cx="1500198" cy="785818"/>
          </a:xfrm>
        </p:grpSpPr>
        <p:sp>
          <p:nvSpPr>
            <p:cNvPr id="162" name="Rectangle 161"/>
            <p:cNvSpPr/>
            <p:nvPr/>
          </p:nvSpPr>
          <p:spPr bwMode="auto">
            <a:xfrm>
              <a:off x="1321570" y="3893347"/>
              <a:ext cx="71438" cy="71438"/>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63" name="Rounded Rectangle 162"/>
            <p:cNvSpPr/>
            <p:nvPr/>
          </p:nvSpPr>
          <p:spPr>
            <a:xfrm>
              <a:off x="607190" y="3536157"/>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Platform</a:t>
              </a:r>
              <a:endParaRPr lang="en-GB" dirty="0">
                <a:effectLst>
                  <a:outerShdw blurRad="50800" dist="38100" dir="2700000" algn="tl" rotWithShape="0">
                    <a:prstClr val="black">
                      <a:alpha val="40000"/>
                    </a:prstClr>
                  </a:outerShdw>
                </a:effectLst>
              </a:endParaRPr>
            </a:p>
          </p:txBody>
        </p:sp>
      </p:grpSp>
      <p:cxnSp>
        <p:nvCxnSpPr>
          <p:cNvPr id="177" name="Straight Connector 176"/>
          <p:cNvCxnSpPr>
            <a:stCxn id="166" idx="3"/>
            <a:endCxn id="178" idx="2"/>
          </p:cNvCxnSpPr>
          <p:nvPr/>
        </p:nvCxnSpPr>
        <p:spPr>
          <a:xfrm rot="5400000">
            <a:off x="2714613" y="3704290"/>
            <a:ext cx="546247" cy="3046577"/>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1" name="Group 189"/>
          <p:cNvGrpSpPr/>
          <p:nvPr/>
        </p:nvGrpSpPr>
        <p:grpSpPr>
          <a:xfrm>
            <a:off x="714348" y="5072074"/>
            <a:ext cx="1500198" cy="785818"/>
            <a:chOff x="714348" y="5607862"/>
            <a:chExt cx="1500198" cy="785818"/>
          </a:xfrm>
        </p:grpSpPr>
        <p:sp>
          <p:nvSpPr>
            <p:cNvPr id="178" name="Rectangle 177"/>
            <p:cNvSpPr/>
            <p:nvPr/>
          </p:nvSpPr>
          <p:spPr bwMode="auto">
            <a:xfrm>
              <a:off x="1428728" y="5965052"/>
              <a:ext cx="71438" cy="71438"/>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76" name="Rounded Rectangle 175"/>
            <p:cNvSpPr/>
            <p:nvPr/>
          </p:nvSpPr>
          <p:spPr>
            <a:xfrm>
              <a:off x="714348" y="5607862"/>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Language</a:t>
              </a:r>
              <a:endParaRPr lang="en-GB" dirty="0">
                <a:effectLst>
                  <a:outerShdw blurRad="50800" dist="38100" dir="2700000" algn="tl" rotWithShape="0">
                    <a:prstClr val="black">
                      <a:alpha val="40000"/>
                    </a:prstClr>
                  </a:outerShdw>
                </a:effectLst>
              </a:endParaRPr>
            </a:p>
          </p:txBody>
        </p:sp>
      </p:grpSp>
      <p:cxnSp>
        <p:nvCxnSpPr>
          <p:cNvPr id="183" name="Straight Connector 182"/>
          <p:cNvCxnSpPr>
            <a:stCxn id="166" idx="5"/>
            <a:endCxn id="184" idx="2"/>
          </p:cNvCxnSpPr>
          <p:nvPr/>
        </p:nvCxnSpPr>
        <p:spPr>
          <a:xfrm rot="5400000">
            <a:off x="2989903" y="4786322"/>
            <a:ext cx="1403503" cy="1739769"/>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2" name="Group 188"/>
          <p:cNvGrpSpPr/>
          <p:nvPr/>
        </p:nvGrpSpPr>
        <p:grpSpPr>
          <a:xfrm>
            <a:off x="2071670" y="5929330"/>
            <a:ext cx="1500198" cy="785818"/>
            <a:chOff x="2643174" y="5857892"/>
            <a:chExt cx="1500198" cy="785818"/>
          </a:xfrm>
        </p:grpSpPr>
        <p:sp>
          <p:nvSpPr>
            <p:cNvPr id="184" name="Rectangle 183"/>
            <p:cNvSpPr/>
            <p:nvPr/>
          </p:nvSpPr>
          <p:spPr bwMode="auto">
            <a:xfrm>
              <a:off x="3357554" y="6215082"/>
              <a:ext cx="71438" cy="71438"/>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82" name="Rounded Rectangle 181"/>
            <p:cNvSpPr/>
            <p:nvPr/>
          </p:nvSpPr>
          <p:spPr>
            <a:xfrm>
              <a:off x="2643174" y="5857892"/>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Tools</a:t>
              </a:r>
              <a:endParaRPr lang="en-GB" dirty="0">
                <a:effectLst>
                  <a:outerShdw blurRad="50800" dist="38100" dir="2700000" algn="tl" rotWithShape="0">
                    <a:prstClr val="black">
                      <a:alpha val="40000"/>
                    </a:prstClr>
                  </a:outerShdw>
                </a:effectLst>
              </a:endParaRPr>
            </a:p>
          </p:txBody>
        </p:sp>
      </p:grpSp>
      <p:cxnSp>
        <p:nvCxnSpPr>
          <p:cNvPr id="192" name="Straight Connector 191"/>
          <p:cNvCxnSpPr>
            <a:stCxn id="166" idx="7"/>
            <a:endCxn id="195" idx="2"/>
          </p:cNvCxnSpPr>
          <p:nvPr/>
        </p:nvCxnSpPr>
        <p:spPr>
          <a:xfrm rot="16200000" flipH="1">
            <a:off x="3804041" y="5661437"/>
            <a:ext cx="1525455" cy="10462"/>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3" name="Group 192"/>
          <p:cNvGrpSpPr/>
          <p:nvPr/>
        </p:nvGrpSpPr>
        <p:grpSpPr>
          <a:xfrm>
            <a:off x="3821901" y="6000768"/>
            <a:ext cx="1500198" cy="785818"/>
            <a:chOff x="607190" y="3536157"/>
            <a:chExt cx="1500198" cy="785818"/>
          </a:xfrm>
        </p:grpSpPr>
        <p:sp>
          <p:nvSpPr>
            <p:cNvPr id="195" name="Rectangle 194"/>
            <p:cNvSpPr/>
            <p:nvPr/>
          </p:nvSpPr>
          <p:spPr bwMode="auto">
            <a:xfrm>
              <a:off x="1321570" y="3893347"/>
              <a:ext cx="71438" cy="71438"/>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94" name="Rounded Rectangle 193"/>
            <p:cNvSpPr/>
            <p:nvPr/>
          </p:nvSpPr>
          <p:spPr>
            <a:xfrm>
              <a:off x="607190" y="3536157"/>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Web</a:t>
              </a:r>
              <a:endParaRPr lang="en-GB" dirty="0">
                <a:effectLst>
                  <a:outerShdw blurRad="50800" dist="38100" dir="2700000" algn="tl" rotWithShape="0">
                    <a:prstClr val="black">
                      <a:alpha val="40000"/>
                    </a:prstClr>
                  </a:outerShdw>
                </a:effectLst>
              </a:endParaRPr>
            </a:p>
          </p:txBody>
        </p:sp>
      </p:grpSp>
      <p:cxnSp>
        <p:nvCxnSpPr>
          <p:cNvPr id="199" name="Straight Connector 198"/>
          <p:cNvCxnSpPr>
            <a:stCxn id="166" idx="5"/>
            <a:endCxn id="202" idx="1"/>
          </p:cNvCxnSpPr>
          <p:nvPr/>
        </p:nvCxnSpPr>
        <p:spPr>
          <a:xfrm rot="16200000" flipH="1">
            <a:off x="4775852" y="4740141"/>
            <a:ext cx="1367784" cy="1796412"/>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Group 199"/>
          <p:cNvGrpSpPr/>
          <p:nvPr/>
        </p:nvGrpSpPr>
        <p:grpSpPr>
          <a:xfrm>
            <a:off x="5643570" y="5929330"/>
            <a:ext cx="1500198" cy="785818"/>
            <a:chOff x="607190" y="3536157"/>
            <a:chExt cx="1500198" cy="785818"/>
          </a:xfrm>
        </p:grpSpPr>
        <p:sp>
          <p:nvSpPr>
            <p:cNvPr id="202" name="Rectangle 201"/>
            <p:cNvSpPr/>
            <p:nvPr/>
          </p:nvSpPr>
          <p:spPr bwMode="auto">
            <a:xfrm>
              <a:off x="1321570" y="3893347"/>
              <a:ext cx="71438" cy="71438"/>
            </a:xfrm>
            <a:prstGeom prst="round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201" name="Rounded Rectangle 200"/>
            <p:cNvSpPr/>
            <p:nvPr/>
          </p:nvSpPr>
          <p:spPr>
            <a:xfrm>
              <a:off x="607190" y="3536157"/>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Cloud</a:t>
              </a:r>
              <a:endParaRPr lang="en-GB" dirty="0">
                <a:effectLst>
                  <a:outerShdw blurRad="50800" dist="38100" dir="2700000" algn="tl" rotWithShape="0">
                    <a:prstClr val="black">
                      <a:alpha val="40000"/>
                    </a:prstClr>
                  </a:outerShdw>
                </a:effectLst>
              </a:endParaRPr>
            </a:p>
          </p:txBody>
        </p:sp>
      </p:grpSp>
      <p:cxnSp>
        <p:nvCxnSpPr>
          <p:cNvPr id="208" name="Straight Connector 207"/>
          <p:cNvCxnSpPr>
            <a:stCxn id="166" idx="5"/>
            <a:endCxn id="207" idx="2"/>
          </p:cNvCxnSpPr>
          <p:nvPr/>
        </p:nvCxnSpPr>
        <p:spPr>
          <a:xfrm rot="16200000" flipH="1">
            <a:off x="5847422" y="3668570"/>
            <a:ext cx="546247" cy="3118015"/>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4" name="Straight Connector 213"/>
          <p:cNvCxnSpPr>
            <a:stCxn id="166" idx="6"/>
            <a:endCxn id="213" idx="2"/>
          </p:cNvCxnSpPr>
          <p:nvPr/>
        </p:nvCxnSpPr>
        <p:spPr>
          <a:xfrm flipV="1">
            <a:off x="4572000" y="4500570"/>
            <a:ext cx="3536181" cy="428628"/>
          </a:xfrm>
          <a:prstGeom prst="line">
            <a:avLst/>
          </a:prstGeom>
          <a:ln w="19050">
            <a:solidFill>
              <a:srgbClr val="7030A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4" name="Straight Connector 223"/>
          <p:cNvCxnSpPr>
            <a:stCxn id="133" idx="5"/>
            <a:endCxn id="219" idx="5"/>
          </p:cNvCxnSpPr>
          <p:nvPr/>
        </p:nvCxnSpPr>
        <p:spPr>
          <a:xfrm rot="16200000" flipH="1">
            <a:off x="3073968" y="1930968"/>
            <a:ext cx="1285884" cy="1760693"/>
          </a:xfrm>
          <a:prstGeom prst="line">
            <a:avLst/>
          </a:prstGeom>
          <a:ln w="19050">
            <a:solidFill>
              <a:srgbClr val="FF993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7" name="Straight Connector 226"/>
          <p:cNvCxnSpPr>
            <a:stCxn id="166" idx="6"/>
            <a:endCxn id="219" idx="5"/>
          </p:cNvCxnSpPr>
          <p:nvPr/>
        </p:nvCxnSpPr>
        <p:spPr>
          <a:xfrm flipV="1">
            <a:off x="4572000" y="3454257"/>
            <a:ext cx="25257" cy="1474941"/>
          </a:xfrm>
          <a:prstGeom prst="line">
            <a:avLst/>
          </a:prstGeom>
          <a:ln w="19050">
            <a:solidFill>
              <a:srgbClr val="FF993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5" name="Group 219"/>
          <p:cNvGrpSpPr/>
          <p:nvPr/>
        </p:nvGrpSpPr>
        <p:grpSpPr>
          <a:xfrm>
            <a:off x="3643306" y="2857496"/>
            <a:ext cx="1857388" cy="1143008"/>
            <a:chOff x="3500430" y="2714620"/>
            <a:chExt cx="1857388" cy="1143008"/>
          </a:xfrm>
          <a:effectLst>
            <a:glow rad="228600">
              <a:schemeClr val="accent5">
                <a:satMod val="175000"/>
                <a:alpha val="40000"/>
              </a:schemeClr>
            </a:glow>
          </a:effectLst>
        </p:grpSpPr>
        <p:sp>
          <p:nvSpPr>
            <p:cNvPr id="219" name="Oval 218"/>
            <p:cNvSpPr/>
            <p:nvPr/>
          </p:nvSpPr>
          <p:spPr bwMode="auto">
            <a:xfrm>
              <a:off x="4393405" y="3250405"/>
              <a:ext cx="71438" cy="71438"/>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grpSp>
          <p:nvGrpSpPr>
            <p:cNvPr id="16" name="Group 110"/>
            <p:cNvGrpSpPr/>
            <p:nvPr/>
          </p:nvGrpSpPr>
          <p:grpSpPr>
            <a:xfrm>
              <a:off x="3500430" y="2714620"/>
              <a:ext cx="1857388" cy="1143008"/>
              <a:chOff x="3500430" y="2714620"/>
              <a:chExt cx="1857388" cy="1143008"/>
            </a:xfrm>
          </p:grpSpPr>
          <p:sp>
            <p:nvSpPr>
              <p:cNvPr id="108" name="Rectangle 107"/>
              <p:cNvSpPr/>
              <p:nvPr/>
            </p:nvSpPr>
            <p:spPr bwMode="auto">
              <a:xfrm>
                <a:off x="4406265" y="3250405"/>
                <a:ext cx="45719" cy="7143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4" name="Oval 3"/>
              <p:cNvSpPr/>
              <p:nvPr/>
            </p:nvSpPr>
            <p:spPr>
              <a:xfrm>
                <a:off x="3500430" y="2714620"/>
                <a:ext cx="1857388" cy="1143008"/>
              </a:xfrm>
              <a:prstGeom prst="ellipse">
                <a:avLst/>
              </a:prstGeom>
              <a:solidFill>
                <a:srgbClr val="FF9933"/>
              </a:solidFill>
            </p:spPr>
            <p:style>
              <a:lnRef idx="0">
                <a:schemeClr val="dk1"/>
              </a:lnRef>
              <a:fillRef idx="3">
                <a:schemeClr val="dk1"/>
              </a:fillRef>
              <a:effectRef idx="3">
                <a:schemeClr val="dk1"/>
              </a:effectRef>
              <a:fontRef idx="minor">
                <a:schemeClr val="lt1"/>
              </a:fontRef>
            </p:style>
            <p:txBody>
              <a:bodyPr rtlCol="0" anchor="ctr"/>
              <a:lstStyle/>
              <a:p>
                <a:pPr algn="ctr"/>
                <a:r>
                  <a:rPr lang="en-GB" sz="4000" dirty="0" smtClean="0">
                    <a:effectLst>
                      <a:outerShdw blurRad="50800" dist="38100" dir="2700000" algn="tl" rotWithShape="0">
                        <a:prstClr val="black">
                          <a:alpha val="40000"/>
                        </a:prstClr>
                      </a:outerShdw>
                    </a:effectLst>
                  </a:rPr>
                  <a:t>Dev</a:t>
                </a:r>
                <a:endParaRPr lang="en-GB" dirty="0">
                  <a:effectLst>
                    <a:outerShdw blurRad="50800" dist="38100" dir="2700000" algn="tl" rotWithShape="0">
                      <a:prstClr val="black">
                        <a:alpha val="40000"/>
                      </a:prstClr>
                    </a:outerShdw>
                  </a:effectLst>
                </a:endParaRPr>
              </a:p>
            </p:txBody>
          </p:sp>
        </p:grpSp>
      </p:grpSp>
      <p:grpSp>
        <p:nvGrpSpPr>
          <p:cNvPr id="17" name="Group 155"/>
          <p:cNvGrpSpPr/>
          <p:nvPr/>
        </p:nvGrpSpPr>
        <p:grpSpPr>
          <a:xfrm>
            <a:off x="2000232" y="1643050"/>
            <a:ext cx="1571636" cy="1000132"/>
            <a:chOff x="1393009" y="1571611"/>
            <a:chExt cx="1571636" cy="1000132"/>
          </a:xfrm>
          <a:solidFill>
            <a:srgbClr val="336600"/>
          </a:solidFill>
          <a:effectLst>
            <a:glow rad="228600">
              <a:srgbClr val="92D050">
                <a:alpha val="40000"/>
              </a:srgbClr>
            </a:glow>
            <a:outerShdw blurRad="50800" dist="38100" dir="2700000" algn="tl" rotWithShape="0">
              <a:prstClr val="black">
                <a:alpha val="40000"/>
              </a:prstClr>
            </a:outerShdw>
          </a:effectLst>
        </p:grpSpPr>
        <p:sp>
          <p:nvSpPr>
            <p:cNvPr id="133" name="Oval 132"/>
            <p:cNvSpPr/>
            <p:nvPr/>
          </p:nvSpPr>
          <p:spPr bwMode="auto">
            <a:xfrm>
              <a:off x="2107389" y="2035958"/>
              <a:ext cx="142876" cy="71438"/>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134" name="Oval 133"/>
            <p:cNvSpPr/>
            <p:nvPr/>
          </p:nvSpPr>
          <p:spPr>
            <a:xfrm>
              <a:off x="1393009" y="1571611"/>
              <a:ext cx="1571636" cy="1000132"/>
            </a:xfrm>
            <a:prstGeom prst="ellipse">
              <a:avLst/>
            </a:prstGeom>
            <a:grp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People</a:t>
              </a:r>
              <a:endParaRPr lang="en-GB" dirty="0">
                <a:effectLst>
                  <a:outerShdw blurRad="50800" dist="38100" dir="2700000" algn="tl" rotWithShape="0">
                    <a:prstClr val="black">
                      <a:alpha val="40000"/>
                    </a:prstClr>
                  </a:outerShdw>
                </a:effectLst>
              </a:endParaRPr>
            </a:p>
          </p:txBody>
        </p:sp>
      </p:grpSp>
      <p:grpSp>
        <p:nvGrpSpPr>
          <p:cNvPr id="18" name="Group 204"/>
          <p:cNvGrpSpPr/>
          <p:nvPr/>
        </p:nvGrpSpPr>
        <p:grpSpPr>
          <a:xfrm>
            <a:off x="6929454" y="5072074"/>
            <a:ext cx="1500198" cy="785818"/>
            <a:chOff x="607190" y="3536157"/>
            <a:chExt cx="1500198" cy="785818"/>
          </a:xfrm>
        </p:grpSpPr>
        <p:sp>
          <p:nvSpPr>
            <p:cNvPr id="207" name="Rectangle 206"/>
            <p:cNvSpPr/>
            <p:nvPr/>
          </p:nvSpPr>
          <p:spPr bwMode="auto">
            <a:xfrm>
              <a:off x="1321570" y="3893347"/>
              <a:ext cx="71438" cy="71438"/>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206" name="Rounded Rectangle 205"/>
            <p:cNvSpPr/>
            <p:nvPr/>
          </p:nvSpPr>
          <p:spPr>
            <a:xfrm>
              <a:off x="607190" y="3536157"/>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S + S</a:t>
              </a:r>
              <a:endParaRPr lang="en-GB" dirty="0">
                <a:effectLst>
                  <a:outerShdw blurRad="50800" dist="38100" dir="2700000" algn="tl" rotWithShape="0">
                    <a:prstClr val="black">
                      <a:alpha val="40000"/>
                    </a:prstClr>
                  </a:outerShdw>
                </a:effectLst>
              </a:endParaRPr>
            </a:p>
          </p:txBody>
        </p:sp>
      </p:grpSp>
      <p:grpSp>
        <p:nvGrpSpPr>
          <p:cNvPr id="23" name="Group 210"/>
          <p:cNvGrpSpPr/>
          <p:nvPr/>
        </p:nvGrpSpPr>
        <p:grpSpPr>
          <a:xfrm>
            <a:off x="7358082" y="4071942"/>
            <a:ext cx="1500198" cy="785818"/>
            <a:chOff x="607190" y="3536157"/>
            <a:chExt cx="1500198" cy="785818"/>
          </a:xfrm>
        </p:grpSpPr>
        <p:sp>
          <p:nvSpPr>
            <p:cNvPr id="213" name="Rectangle 212"/>
            <p:cNvSpPr/>
            <p:nvPr/>
          </p:nvSpPr>
          <p:spPr bwMode="auto">
            <a:xfrm>
              <a:off x="1321570" y="3893347"/>
              <a:ext cx="71438" cy="71438"/>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212" name="Rounded Rectangle 211"/>
            <p:cNvSpPr/>
            <p:nvPr/>
          </p:nvSpPr>
          <p:spPr>
            <a:xfrm>
              <a:off x="607190" y="3536157"/>
              <a:ext cx="1500198" cy="785818"/>
            </a:xfrm>
            <a:prstGeom prst="roundRect">
              <a:avLst/>
            </a:prstGeom>
            <a:solidFill>
              <a:srgbClr val="800080"/>
            </a:solidFill>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effectLst>
                    <a:outerShdw blurRad="50800" dist="38100" dir="2700000" algn="tl" rotWithShape="0">
                      <a:prstClr val="black">
                        <a:alpha val="40000"/>
                      </a:prstClr>
                    </a:outerShdw>
                  </a:effectLst>
                </a:rPr>
                <a:t>Standards</a:t>
              </a:r>
              <a:endParaRPr lang="en-GB" dirty="0">
                <a:effectLst>
                  <a:outerShdw blurRad="50800" dist="38100" dir="2700000" algn="tl" rotWithShape="0">
                    <a:prstClr val="black">
                      <a:alpha val="40000"/>
                    </a:prstClr>
                  </a:outerShdw>
                </a:effectLst>
              </a:endParaRPr>
            </a:p>
          </p:txBody>
        </p:sp>
      </p:grpSp>
      <p:grpSp>
        <p:nvGrpSpPr>
          <p:cNvPr id="25" name="Group 71"/>
          <p:cNvGrpSpPr/>
          <p:nvPr/>
        </p:nvGrpSpPr>
        <p:grpSpPr>
          <a:xfrm>
            <a:off x="3786182" y="4429132"/>
            <a:ext cx="1571636" cy="1000132"/>
            <a:chOff x="3786182" y="4429132"/>
            <a:chExt cx="1571636" cy="1000132"/>
          </a:xfrm>
        </p:grpSpPr>
        <p:grpSp>
          <p:nvGrpSpPr>
            <p:cNvPr id="27" name="Group 229"/>
            <p:cNvGrpSpPr/>
            <p:nvPr/>
          </p:nvGrpSpPr>
          <p:grpSpPr>
            <a:xfrm>
              <a:off x="3786182" y="4429132"/>
              <a:ext cx="1571636" cy="1000132"/>
              <a:chOff x="3786182" y="4286256"/>
              <a:chExt cx="1571636" cy="1000132"/>
            </a:xfrm>
            <a:effectLst>
              <a:glow rad="228600">
                <a:srgbClr val="7030A0">
                  <a:alpha val="40000"/>
                </a:srgbClr>
              </a:glow>
            </a:effectLst>
          </p:grpSpPr>
          <p:sp>
            <p:nvSpPr>
              <p:cNvPr id="166" name="Oval 165"/>
              <p:cNvSpPr/>
              <p:nvPr/>
            </p:nvSpPr>
            <p:spPr bwMode="auto">
              <a:xfrm>
                <a:off x="4500562" y="4750603"/>
                <a:ext cx="71438" cy="71438"/>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8" charset="-128"/>
                </a:endParaRPr>
              </a:p>
            </p:txBody>
          </p:sp>
          <p:sp>
            <p:nvSpPr>
              <p:cNvPr id="32" name="Oval 31"/>
              <p:cNvSpPr/>
              <p:nvPr/>
            </p:nvSpPr>
            <p:spPr>
              <a:xfrm>
                <a:off x="3786182" y="4286256"/>
                <a:ext cx="1571636" cy="1000132"/>
              </a:xfrm>
              <a:prstGeom prst="ellipse">
                <a:avLst/>
              </a:prstGeom>
              <a:solidFill>
                <a:srgbClr val="800080"/>
              </a:solidFill>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sz="1200" dirty="0">
                  <a:effectLst>
                    <a:outerShdw blurRad="50800" dist="38100" dir="2700000" algn="tl" rotWithShape="0">
                      <a:prstClr val="black">
                        <a:alpha val="40000"/>
                      </a:prstClr>
                    </a:outerShdw>
                  </a:effectLst>
                </a:endParaRPr>
              </a:p>
            </p:txBody>
          </p:sp>
        </p:grpSp>
        <p:sp>
          <p:nvSpPr>
            <p:cNvPr id="71" name="TextBox 70"/>
            <p:cNvSpPr txBox="1"/>
            <p:nvPr/>
          </p:nvSpPr>
          <p:spPr bwMode="auto">
            <a:xfrm>
              <a:off x="3786182" y="4744532"/>
              <a:ext cx="1571636" cy="369332"/>
            </a:xfrm>
            <a:prstGeom prst="rect">
              <a:avLst/>
            </a:prstGeom>
            <a:noFill/>
            <a:ln w="9525">
              <a:noFill/>
              <a:miter lim="800000"/>
              <a:headEnd/>
              <a:tailEnd/>
            </a:ln>
          </p:spPr>
          <p:txBody>
            <a:bodyPr wrap="square" rtlCol="0">
              <a:spAutoFit/>
            </a:bodyPr>
            <a:lstStyle/>
            <a:p>
              <a:pPr algn="ctr"/>
              <a:r>
                <a:rPr lang="en-GB" dirty="0" smtClean="0">
                  <a:solidFill>
                    <a:schemeClr val="lt1"/>
                  </a:solidFill>
                  <a:effectLst>
                    <a:outerShdw blurRad="50800" dist="38100" dir="2700000" algn="tl" rotWithShape="0">
                      <a:prstClr val="black">
                        <a:alpha val="40000"/>
                      </a:prstClr>
                    </a:outerShdw>
                  </a:effectLst>
                  <a:latin typeface="+mn-lt"/>
                </a:rPr>
                <a:t>Technology</a:t>
              </a:r>
              <a:endParaRPr lang="en-GB" dirty="0">
                <a:solidFill>
                  <a:schemeClr val="lt1"/>
                </a:solidFill>
                <a:effectLst>
                  <a:outerShdw blurRad="50800" dist="38100" dir="2700000" algn="tl" rotWithShape="0">
                    <a:prstClr val="black">
                      <a:alpha val="40000"/>
                    </a:prstClr>
                  </a:outerShdw>
                </a:effectLst>
                <a:latin typeface="+mn-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000"/>
                                        <p:tgtEl>
                                          <p:spTgt spid="224"/>
                                        </p:tgtEl>
                                      </p:cBhvr>
                                    </p:animEffect>
                                  </p:childTnLst>
                                </p:cTn>
                              </p:par>
                              <p:par>
                                <p:cTn id="8" presetID="22" presetClass="entr" presetSubtype="2"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right)">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par>
                                <p:cTn id="16" presetID="22" presetClass="entr" presetSubtype="8"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27"/>
                                        </p:tgtEl>
                                        <p:attrNameLst>
                                          <p:attrName>style.visibility</p:attrName>
                                        </p:attrNameLst>
                                      </p:cBhvr>
                                      <p:to>
                                        <p:strVal val="visible"/>
                                      </p:to>
                                    </p:set>
                                    <p:animEffect transition="in" filter="fade">
                                      <p:cBhvr>
                                        <p:cTn id="23" dur="1000"/>
                                        <p:tgtEl>
                                          <p:spTgt spid="227"/>
                                        </p:tgtEl>
                                      </p:cBhvr>
                                    </p:animEffect>
                                  </p:childTnLst>
                                </p:cTn>
                              </p:par>
                              <p:par>
                                <p:cTn id="24" presetID="22" presetClass="entr" presetSubtype="1"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up)">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1000"/>
                                        <p:tgtEl>
                                          <p:spTgt spid="129"/>
                                        </p:tgtEl>
                                      </p:cBhvr>
                                    </p:animEffect>
                                  </p:childTnLst>
                                </p:cTn>
                              </p:par>
                              <p:par>
                                <p:cTn id="32" presetID="22" presetClass="entr" presetSubtype="2"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1000"/>
                                        <p:tgtEl>
                                          <p:spTgt spid="130"/>
                                        </p:tgtEl>
                                      </p:cBhvr>
                                    </p:animEffect>
                                  </p:childTnLst>
                                </p:cTn>
                              </p:par>
                              <p:par>
                                <p:cTn id="39" presetID="22" presetClass="entr" presetSubtype="2"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1000"/>
                                        <p:tgtEl>
                                          <p:spTgt spid="131"/>
                                        </p:tgtEl>
                                      </p:cBhvr>
                                    </p:animEffect>
                                  </p:childTnLst>
                                </p:cTn>
                              </p:par>
                              <p:par>
                                <p:cTn id="46" presetID="22" presetClass="entr" presetSubtype="4"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1000"/>
                                        <p:tgtEl>
                                          <p:spTgt spid="26"/>
                                        </p:tgtEl>
                                      </p:cBhvr>
                                    </p:animEffect>
                                  </p:childTnLst>
                                </p:cTn>
                              </p:par>
                              <p:par>
                                <p:cTn id="54" presetID="22" presetClass="entr" presetSubtype="4" fill="hold"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down)">
                                      <p:cBhvr>
                                        <p:cTn id="56" dur="500"/>
                                        <p:tgtEl>
                                          <p:spTgt spid="3"/>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childTnLst>
                                </p:cTn>
                              </p:par>
                              <p:par>
                                <p:cTn id="61" presetID="22" presetClass="entr" presetSubtype="8"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500"/>
                                        <p:tgtEl>
                                          <p:spTgt spid="5"/>
                                        </p:tgtEl>
                                      </p:cBhvr>
                                    </p:animEffect>
                                  </p:childTnLst>
                                </p:cTn>
                              </p:par>
                            </p:childTnLst>
                          </p:cTn>
                        </p:par>
                        <p:par>
                          <p:cTn id="64" fill="hold">
                            <p:stCondLst>
                              <p:cond delay="2000"/>
                            </p:stCondLst>
                            <p:childTnLst>
                              <p:par>
                                <p:cTn id="65" presetID="10" presetClass="entr" presetSubtype="0"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childTnLst>
                                </p:cTn>
                              </p:par>
                              <p:par>
                                <p:cTn id="68" presetID="22" presetClass="entr" presetSubtype="8" fill="hold" nodeType="with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60"/>
                                        </p:tgtEl>
                                        <p:attrNameLst>
                                          <p:attrName>style.visibility</p:attrName>
                                        </p:attrNameLst>
                                      </p:cBhvr>
                                      <p:to>
                                        <p:strVal val="visible"/>
                                      </p:to>
                                    </p:set>
                                    <p:animEffect transition="in" filter="fade">
                                      <p:cBhvr>
                                        <p:cTn id="75" dur="1000"/>
                                        <p:tgtEl>
                                          <p:spTgt spid="160"/>
                                        </p:tgtEl>
                                      </p:cBhvr>
                                    </p:animEffect>
                                  </p:childTnLst>
                                </p:cTn>
                              </p:par>
                              <p:par>
                                <p:cTn id="76" presetID="22" presetClass="entr" presetSubtype="2"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ipe(right)">
                                      <p:cBhvr>
                                        <p:cTn id="78" dur="500"/>
                                        <p:tgtEl>
                                          <p:spTgt spid="10"/>
                                        </p:tgtEl>
                                      </p:cBhvr>
                                    </p:animEffect>
                                  </p:childTnLst>
                                </p:cTn>
                              </p:par>
                            </p:childTnLst>
                          </p:cTn>
                        </p:par>
                        <p:par>
                          <p:cTn id="79" fill="hold">
                            <p:stCondLst>
                              <p:cond delay="1000"/>
                            </p:stCondLst>
                            <p:childTnLst>
                              <p:par>
                                <p:cTn id="80" presetID="10" presetClass="entr" presetSubtype="0" fill="hold" nodeType="afterEffect">
                                  <p:stCondLst>
                                    <p:cond delay="0"/>
                                  </p:stCondLst>
                                  <p:childTnLst>
                                    <p:set>
                                      <p:cBhvr>
                                        <p:cTn id="81" dur="1" fill="hold">
                                          <p:stCondLst>
                                            <p:cond delay="0"/>
                                          </p:stCondLst>
                                        </p:cTn>
                                        <p:tgtEl>
                                          <p:spTgt spid="177"/>
                                        </p:tgtEl>
                                        <p:attrNameLst>
                                          <p:attrName>style.visibility</p:attrName>
                                        </p:attrNameLst>
                                      </p:cBhvr>
                                      <p:to>
                                        <p:strVal val="visible"/>
                                      </p:to>
                                    </p:set>
                                    <p:animEffect transition="in" filter="fade">
                                      <p:cBhvr>
                                        <p:cTn id="82" dur="1000"/>
                                        <p:tgtEl>
                                          <p:spTgt spid="177"/>
                                        </p:tgtEl>
                                      </p:cBhvr>
                                    </p:animEffect>
                                  </p:childTnLst>
                                </p:cTn>
                              </p:par>
                              <p:par>
                                <p:cTn id="83" presetID="22" presetClass="entr" presetSubtype="2" fill="hold"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right)">
                                      <p:cBhvr>
                                        <p:cTn id="85" dur="500"/>
                                        <p:tgtEl>
                                          <p:spTgt spid="11"/>
                                        </p:tgtEl>
                                      </p:cBhvr>
                                    </p:animEffect>
                                  </p:childTnLst>
                                </p:cTn>
                              </p:par>
                            </p:childTnLst>
                          </p:cTn>
                        </p:par>
                        <p:par>
                          <p:cTn id="86" fill="hold">
                            <p:stCondLst>
                              <p:cond delay="2000"/>
                            </p:stCondLst>
                            <p:childTnLst>
                              <p:par>
                                <p:cTn id="87" presetID="10" presetClass="entr" presetSubtype="0" fill="hold" nodeType="afterEffect">
                                  <p:stCondLst>
                                    <p:cond delay="0"/>
                                  </p:stCondLst>
                                  <p:childTnLst>
                                    <p:set>
                                      <p:cBhvr>
                                        <p:cTn id="88" dur="1" fill="hold">
                                          <p:stCondLst>
                                            <p:cond delay="0"/>
                                          </p:stCondLst>
                                        </p:cTn>
                                        <p:tgtEl>
                                          <p:spTgt spid="183"/>
                                        </p:tgtEl>
                                        <p:attrNameLst>
                                          <p:attrName>style.visibility</p:attrName>
                                        </p:attrNameLst>
                                      </p:cBhvr>
                                      <p:to>
                                        <p:strVal val="visible"/>
                                      </p:to>
                                    </p:set>
                                    <p:animEffect transition="in" filter="fade">
                                      <p:cBhvr>
                                        <p:cTn id="89" dur="1000"/>
                                        <p:tgtEl>
                                          <p:spTgt spid="183"/>
                                        </p:tgtEl>
                                      </p:cBhvr>
                                    </p:animEffect>
                                  </p:childTnLst>
                                </p:cTn>
                              </p:par>
                              <p:par>
                                <p:cTn id="90" presetID="22" presetClass="entr" presetSubtype="1"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up)">
                                      <p:cBhvr>
                                        <p:cTn id="92" dur="500"/>
                                        <p:tgtEl>
                                          <p:spTgt spid="12"/>
                                        </p:tgtEl>
                                      </p:cBhvr>
                                    </p:animEffec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192"/>
                                        </p:tgtEl>
                                        <p:attrNameLst>
                                          <p:attrName>style.visibility</p:attrName>
                                        </p:attrNameLst>
                                      </p:cBhvr>
                                      <p:to>
                                        <p:strVal val="visible"/>
                                      </p:to>
                                    </p:set>
                                    <p:animEffect transition="in" filter="fade">
                                      <p:cBhvr>
                                        <p:cTn id="96" dur="1000"/>
                                        <p:tgtEl>
                                          <p:spTgt spid="192"/>
                                        </p:tgtEl>
                                      </p:cBhvr>
                                    </p:animEffect>
                                  </p:childTnLst>
                                </p:cTn>
                              </p:par>
                              <p:par>
                                <p:cTn id="97" presetID="22" presetClass="entr" presetSubtype="1" fill="hold" nodeType="with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wipe(up)">
                                      <p:cBhvr>
                                        <p:cTn id="99" dur="500"/>
                                        <p:tgtEl>
                                          <p:spTgt spid="13"/>
                                        </p:tgtEl>
                                      </p:cBhvr>
                                    </p:animEffect>
                                  </p:childTnLst>
                                </p:cTn>
                              </p:par>
                            </p:childTnLst>
                          </p:cTn>
                        </p:par>
                        <p:par>
                          <p:cTn id="100" fill="hold">
                            <p:stCondLst>
                              <p:cond delay="4000"/>
                            </p:stCondLst>
                            <p:childTnLst>
                              <p:par>
                                <p:cTn id="101" presetID="10" presetClass="entr" presetSubtype="0" fill="hold" nodeType="afterEffect">
                                  <p:stCondLst>
                                    <p:cond delay="0"/>
                                  </p:stCondLst>
                                  <p:childTnLst>
                                    <p:set>
                                      <p:cBhvr>
                                        <p:cTn id="102" dur="1" fill="hold">
                                          <p:stCondLst>
                                            <p:cond delay="0"/>
                                          </p:stCondLst>
                                        </p:cTn>
                                        <p:tgtEl>
                                          <p:spTgt spid="199"/>
                                        </p:tgtEl>
                                        <p:attrNameLst>
                                          <p:attrName>style.visibility</p:attrName>
                                        </p:attrNameLst>
                                      </p:cBhvr>
                                      <p:to>
                                        <p:strVal val="visible"/>
                                      </p:to>
                                    </p:set>
                                    <p:animEffect transition="in" filter="fade">
                                      <p:cBhvr>
                                        <p:cTn id="103" dur="1000"/>
                                        <p:tgtEl>
                                          <p:spTgt spid="199"/>
                                        </p:tgtEl>
                                      </p:cBhvr>
                                    </p:animEffect>
                                  </p:childTnLst>
                                </p:cTn>
                              </p:par>
                              <p:par>
                                <p:cTn id="104" presetID="22" presetClass="entr" presetSubtype="1" fill="hold" nodeType="withEffect">
                                  <p:stCondLst>
                                    <p:cond delay="0"/>
                                  </p:stCondLst>
                                  <p:childTnLst>
                                    <p:set>
                                      <p:cBhvr>
                                        <p:cTn id="105" dur="1" fill="hold">
                                          <p:stCondLst>
                                            <p:cond delay="0"/>
                                          </p:stCondLst>
                                        </p:cTn>
                                        <p:tgtEl>
                                          <p:spTgt spid="14"/>
                                        </p:tgtEl>
                                        <p:attrNameLst>
                                          <p:attrName>style.visibility</p:attrName>
                                        </p:attrNameLst>
                                      </p:cBhvr>
                                      <p:to>
                                        <p:strVal val="visible"/>
                                      </p:to>
                                    </p:set>
                                    <p:animEffect transition="in" filter="wipe(up)">
                                      <p:cBhvr>
                                        <p:cTn id="106" dur="500"/>
                                        <p:tgtEl>
                                          <p:spTgt spid="14"/>
                                        </p:tgtEl>
                                      </p:cBhvr>
                                    </p:animEffect>
                                  </p:childTnLst>
                                </p:cTn>
                              </p:par>
                            </p:childTnLst>
                          </p:cTn>
                        </p:par>
                        <p:par>
                          <p:cTn id="107" fill="hold">
                            <p:stCondLst>
                              <p:cond delay="5000"/>
                            </p:stCondLst>
                            <p:childTnLst>
                              <p:par>
                                <p:cTn id="108" presetID="10" presetClass="entr" presetSubtype="0" fill="hold" nodeType="afterEffect">
                                  <p:stCondLst>
                                    <p:cond delay="0"/>
                                  </p:stCondLst>
                                  <p:childTnLst>
                                    <p:set>
                                      <p:cBhvr>
                                        <p:cTn id="109" dur="1" fill="hold">
                                          <p:stCondLst>
                                            <p:cond delay="0"/>
                                          </p:stCondLst>
                                        </p:cTn>
                                        <p:tgtEl>
                                          <p:spTgt spid="208"/>
                                        </p:tgtEl>
                                        <p:attrNameLst>
                                          <p:attrName>style.visibility</p:attrName>
                                        </p:attrNameLst>
                                      </p:cBhvr>
                                      <p:to>
                                        <p:strVal val="visible"/>
                                      </p:to>
                                    </p:set>
                                    <p:animEffect transition="in" filter="fade">
                                      <p:cBhvr>
                                        <p:cTn id="110" dur="1000"/>
                                        <p:tgtEl>
                                          <p:spTgt spid="208"/>
                                        </p:tgtEl>
                                      </p:cBhvr>
                                    </p:animEffect>
                                  </p:childTnLst>
                                </p:cTn>
                              </p:par>
                              <p:par>
                                <p:cTn id="111" presetID="22" presetClass="entr" presetSubtype="8" fill="hold"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500"/>
                                        <p:tgtEl>
                                          <p:spTgt spid="18"/>
                                        </p:tgtEl>
                                      </p:cBhvr>
                                    </p:animEffect>
                                  </p:childTnLst>
                                </p:cTn>
                              </p:par>
                            </p:childTnLst>
                          </p:cTn>
                        </p:par>
                        <p:par>
                          <p:cTn id="114" fill="hold">
                            <p:stCondLst>
                              <p:cond delay="6000"/>
                            </p:stCondLst>
                            <p:childTnLst>
                              <p:par>
                                <p:cTn id="115" presetID="10" presetClass="entr" presetSubtype="0" fill="hold" nodeType="afterEffect">
                                  <p:stCondLst>
                                    <p:cond delay="0"/>
                                  </p:stCondLst>
                                  <p:childTnLst>
                                    <p:set>
                                      <p:cBhvr>
                                        <p:cTn id="116" dur="1" fill="hold">
                                          <p:stCondLst>
                                            <p:cond delay="0"/>
                                          </p:stCondLst>
                                        </p:cTn>
                                        <p:tgtEl>
                                          <p:spTgt spid="214"/>
                                        </p:tgtEl>
                                        <p:attrNameLst>
                                          <p:attrName>style.visibility</p:attrName>
                                        </p:attrNameLst>
                                      </p:cBhvr>
                                      <p:to>
                                        <p:strVal val="visible"/>
                                      </p:to>
                                    </p:set>
                                    <p:animEffect transition="in" filter="fade">
                                      <p:cBhvr>
                                        <p:cTn id="117" dur="1000"/>
                                        <p:tgtEl>
                                          <p:spTgt spid="214"/>
                                        </p:tgtEl>
                                      </p:cBhvr>
                                    </p:animEffect>
                                  </p:childTnLst>
                                </p:cTn>
                              </p:par>
                              <p:par>
                                <p:cTn id="118" presetID="22" presetClass="entr" presetSubtype="8" fill="hold"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wipe(left)">
                                      <p:cBhvr>
                                        <p:cTn id="1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5378" name="Rectangle 2"/>
          <p:cNvSpPr>
            <a:spLocks noGrp="1" noChangeArrowheads="1"/>
          </p:cNvSpPr>
          <p:nvPr>
            <p:ph type="title"/>
          </p:nvPr>
        </p:nvSpPr>
        <p:spPr/>
        <p:txBody>
          <a:bodyPr/>
          <a:lstStyle/>
          <a:p>
            <a:r>
              <a:rPr lang="en-GB"/>
              <a:t>What is in a Work Item?</a:t>
            </a:r>
          </a:p>
        </p:txBody>
      </p:sp>
      <p:sp>
        <p:nvSpPr>
          <p:cNvPr id="485379" name="Rectangle 3"/>
          <p:cNvSpPr>
            <a:spLocks noGrp="1" noChangeArrowheads="1"/>
          </p:cNvSpPr>
          <p:nvPr>
            <p:ph type="body" idx="1"/>
          </p:nvPr>
        </p:nvSpPr>
        <p:spPr>
          <a:xfrm>
            <a:off x="250825" y="1268413"/>
            <a:ext cx="4191000" cy="530225"/>
          </a:xfrm>
        </p:spPr>
        <p:txBody>
          <a:bodyPr/>
          <a:lstStyle/>
          <a:p>
            <a:r>
              <a:rPr lang="en-GB"/>
              <a:t>Title 	</a:t>
            </a:r>
          </a:p>
        </p:txBody>
      </p:sp>
      <p:sp>
        <p:nvSpPr>
          <p:cNvPr id="485380" name="Rectangle 4"/>
          <p:cNvSpPr>
            <a:spLocks noChangeArrowheads="1"/>
          </p:cNvSpPr>
          <p:nvPr/>
        </p:nvSpPr>
        <p:spPr bwMode="auto">
          <a:xfrm>
            <a:off x="4572000" y="1268413"/>
            <a:ext cx="4321175"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a:effectLst>
                  <a:outerShdw blurRad="38100" dist="38100" dir="2700000" algn="tl">
                    <a:srgbClr val="000000"/>
                  </a:outerShdw>
                </a:effectLst>
              </a:rPr>
              <a:t>Description 	</a:t>
            </a:r>
          </a:p>
        </p:txBody>
      </p:sp>
      <p:sp>
        <p:nvSpPr>
          <p:cNvPr id="485381" name="Rectangle 5"/>
          <p:cNvSpPr>
            <a:spLocks noChangeArrowheads="1"/>
          </p:cNvSpPr>
          <p:nvPr/>
        </p:nvSpPr>
        <p:spPr bwMode="auto">
          <a:xfrm>
            <a:off x="250825" y="1773238"/>
            <a:ext cx="3600450"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a:effectLst>
                  <a:outerShdw blurRad="38100" dist="38100" dir="2700000" algn="tl">
                    <a:srgbClr val="000000"/>
                  </a:outerShdw>
                </a:effectLst>
              </a:rPr>
              <a:t>Current State</a:t>
            </a:r>
          </a:p>
        </p:txBody>
      </p:sp>
      <p:sp>
        <p:nvSpPr>
          <p:cNvPr id="485382" name="Rectangle 6"/>
          <p:cNvSpPr>
            <a:spLocks noChangeArrowheads="1"/>
          </p:cNvSpPr>
          <p:nvPr/>
        </p:nvSpPr>
        <p:spPr bwMode="auto">
          <a:xfrm>
            <a:off x="250825" y="3933825"/>
            <a:ext cx="4572000"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a:effectLst>
                  <a:outerShdw blurRad="38100" dist="38100" dir="2700000" algn="tl">
                    <a:srgbClr val="000000"/>
                  </a:outerShdw>
                </a:effectLst>
              </a:rPr>
              <a:t>Who it is assigned to</a:t>
            </a:r>
          </a:p>
        </p:txBody>
      </p:sp>
      <p:sp>
        <p:nvSpPr>
          <p:cNvPr id="485383" name="Rectangle 7"/>
          <p:cNvSpPr>
            <a:spLocks noChangeArrowheads="1"/>
          </p:cNvSpPr>
          <p:nvPr/>
        </p:nvSpPr>
        <p:spPr bwMode="auto">
          <a:xfrm>
            <a:off x="250825" y="2852738"/>
            <a:ext cx="4572000"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a:effectLst>
                  <a:outerShdw blurRad="38100" dist="38100" dir="2700000" algn="tl">
                    <a:srgbClr val="000000"/>
                  </a:outerShdw>
                </a:effectLst>
              </a:rPr>
              <a:t>Attachments 	</a:t>
            </a:r>
          </a:p>
        </p:txBody>
      </p:sp>
      <p:sp>
        <p:nvSpPr>
          <p:cNvPr id="485384" name="Rectangle 8"/>
          <p:cNvSpPr>
            <a:spLocks noChangeArrowheads="1"/>
          </p:cNvSpPr>
          <p:nvPr/>
        </p:nvSpPr>
        <p:spPr bwMode="auto">
          <a:xfrm>
            <a:off x="250825" y="4581525"/>
            <a:ext cx="5761038"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dirty="0">
                <a:effectLst>
                  <a:outerShdw blurRad="38100" dist="38100" dir="2700000" algn="tl">
                    <a:srgbClr val="000000"/>
                  </a:outerShdw>
                </a:effectLst>
              </a:rPr>
              <a:t>Links to other Work Items 	</a:t>
            </a:r>
          </a:p>
        </p:txBody>
      </p:sp>
      <p:sp>
        <p:nvSpPr>
          <p:cNvPr id="485385" name="Rectangle 9"/>
          <p:cNvSpPr>
            <a:spLocks noChangeArrowheads="1"/>
          </p:cNvSpPr>
          <p:nvPr/>
        </p:nvSpPr>
        <p:spPr bwMode="auto">
          <a:xfrm>
            <a:off x="250825" y="5229225"/>
            <a:ext cx="4572000"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a:effectLst>
                  <a:outerShdw blurRad="38100" dist="38100" dir="2700000" algn="tl">
                    <a:srgbClr val="000000"/>
                  </a:outerShdw>
                </a:effectLst>
              </a:rPr>
              <a:t>Full Audited history</a:t>
            </a:r>
          </a:p>
        </p:txBody>
      </p:sp>
      <p:sp>
        <p:nvSpPr>
          <p:cNvPr id="485386" name="Rectangle 10"/>
          <p:cNvSpPr>
            <a:spLocks noChangeArrowheads="1"/>
          </p:cNvSpPr>
          <p:nvPr/>
        </p:nvSpPr>
        <p:spPr bwMode="auto">
          <a:xfrm>
            <a:off x="250825" y="5876925"/>
            <a:ext cx="6481763" cy="530225"/>
          </a:xfrm>
          <a:prstGeom prst="rect">
            <a:avLst/>
          </a:prstGeom>
          <a:noFill/>
          <a:ln w="9525">
            <a:noFill/>
            <a:miter lim="800000"/>
            <a:headEnd/>
            <a:tailEnd/>
          </a:ln>
          <a:effectLst/>
        </p:spPr>
        <p:txBody>
          <a:bodyPr>
            <a:spAutoFit/>
          </a:bodyPr>
          <a:lstStyle/>
          <a:p>
            <a:pPr marL="447675" indent="-447675">
              <a:lnSpc>
                <a:spcPct val="90000"/>
              </a:lnSpc>
              <a:spcBef>
                <a:spcPct val="30000"/>
              </a:spcBef>
              <a:buClr>
                <a:schemeClr val="tx2"/>
              </a:buClr>
              <a:buFont typeface="Wingdings 2" pitchFamily="18" charset="2"/>
              <a:buBlip>
                <a:blip r:embed="rId4"/>
              </a:buBlip>
            </a:pPr>
            <a:r>
              <a:rPr lang="en-GB" sz="3200" b="0">
                <a:effectLst>
                  <a:outerShdw blurRad="38100" dist="38100" dir="2700000" algn="tl">
                    <a:srgbClr val="000000"/>
                  </a:outerShdw>
                </a:effectLst>
              </a:rPr>
              <a:t>Anything else you want …	</a:t>
            </a:r>
          </a:p>
        </p:txBody>
      </p:sp>
      <p:grpSp>
        <p:nvGrpSpPr>
          <p:cNvPr id="2" name="Group 11"/>
          <p:cNvGrpSpPr>
            <a:grpSpLocks/>
          </p:cNvGrpSpPr>
          <p:nvPr/>
        </p:nvGrpSpPr>
        <p:grpSpPr bwMode="auto">
          <a:xfrm>
            <a:off x="4500563" y="1916113"/>
            <a:ext cx="4248150" cy="4752975"/>
            <a:chOff x="68" y="164"/>
            <a:chExt cx="2676" cy="2994"/>
          </a:xfrm>
        </p:grpSpPr>
        <p:pic>
          <p:nvPicPr>
            <p:cNvPr id="485388" name="Picture 12" descr="headline quote white square - semi transparent"/>
            <p:cNvPicPr>
              <a:picLocks noChangeAspect="1" noChangeArrowheads="1"/>
            </p:cNvPicPr>
            <p:nvPr/>
          </p:nvPicPr>
          <p:blipFill>
            <a:blip r:embed="rId5"/>
            <a:srcRect/>
            <a:stretch>
              <a:fillRect/>
            </a:stretch>
          </p:blipFill>
          <p:spPr bwMode="auto">
            <a:xfrm>
              <a:off x="68" y="164"/>
              <a:ext cx="2676" cy="2994"/>
            </a:xfrm>
            <a:prstGeom prst="rect">
              <a:avLst/>
            </a:prstGeom>
            <a:noFill/>
          </p:spPr>
        </p:pic>
        <p:grpSp>
          <p:nvGrpSpPr>
            <p:cNvPr id="3" name="Group 13"/>
            <p:cNvGrpSpPr>
              <a:grpSpLocks/>
            </p:cNvGrpSpPr>
            <p:nvPr/>
          </p:nvGrpSpPr>
          <p:grpSpPr bwMode="auto">
            <a:xfrm>
              <a:off x="430" y="436"/>
              <a:ext cx="2008" cy="2268"/>
              <a:chOff x="1519" y="799"/>
              <a:chExt cx="2008" cy="2268"/>
            </a:xfrm>
          </p:grpSpPr>
          <p:pic>
            <p:nvPicPr>
              <p:cNvPr id="485390" name="Picture 14" descr="arrow 2"/>
              <p:cNvPicPr>
                <a:picLocks noChangeAspect="1" noChangeArrowheads="1"/>
              </p:cNvPicPr>
              <p:nvPr/>
            </p:nvPicPr>
            <p:blipFill>
              <a:blip r:embed="rId6" cstate="screen"/>
              <a:srcRect/>
              <a:stretch>
                <a:fillRect/>
              </a:stretch>
            </p:blipFill>
            <p:spPr bwMode="auto">
              <a:xfrm rot="10800000">
                <a:off x="1701" y="1298"/>
                <a:ext cx="173" cy="363"/>
              </a:xfrm>
              <a:prstGeom prst="rect">
                <a:avLst/>
              </a:prstGeom>
              <a:noFill/>
            </p:spPr>
          </p:pic>
          <p:pic>
            <p:nvPicPr>
              <p:cNvPr id="485391" name="Picture 15" descr="arrow 2"/>
              <p:cNvPicPr>
                <a:picLocks noChangeAspect="1" noChangeArrowheads="1"/>
              </p:cNvPicPr>
              <p:nvPr/>
            </p:nvPicPr>
            <p:blipFill>
              <a:blip r:embed="rId6" cstate="screen"/>
              <a:srcRect/>
              <a:stretch>
                <a:fillRect/>
              </a:stretch>
            </p:blipFill>
            <p:spPr bwMode="auto">
              <a:xfrm>
                <a:off x="2064" y="1298"/>
                <a:ext cx="173" cy="363"/>
              </a:xfrm>
              <a:prstGeom prst="rect">
                <a:avLst/>
              </a:prstGeom>
              <a:noFill/>
            </p:spPr>
          </p:pic>
          <p:pic>
            <p:nvPicPr>
              <p:cNvPr id="485392" name="Picture 16" descr="arrow 2"/>
              <p:cNvPicPr>
                <a:picLocks noChangeAspect="1" noChangeArrowheads="1"/>
              </p:cNvPicPr>
              <p:nvPr/>
            </p:nvPicPr>
            <p:blipFill>
              <a:blip r:embed="rId6" cstate="screen"/>
              <a:srcRect/>
              <a:stretch>
                <a:fillRect/>
              </a:stretch>
            </p:blipFill>
            <p:spPr bwMode="auto">
              <a:xfrm rot="10800000">
                <a:off x="1882" y="2205"/>
                <a:ext cx="173" cy="363"/>
              </a:xfrm>
              <a:prstGeom prst="rect">
                <a:avLst/>
              </a:prstGeom>
              <a:noFill/>
            </p:spPr>
          </p:pic>
          <p:pic>
            <p:nvPicPr>
              <p:cNvPr id="485393" name="Picture 17" descr="curved arrows down circle cycle 2 faded - flipped"/>
              <p:cNvPicPr>
                <a:picLocks noChangeAspect="1" noChangeArrowheads="1"/>
              </p:cNvPicPr>
              <p:nvPr/>
            </p:nvPicPr>
            <p:blipFill>
              <a:blip r:embed="rId7" cstate="screen"/>
              <a:srcRect/>
              <a:stretch>
                <a:fillRect/>
              </a:stretch>
            </p:blipFill>
            <p:spPr bwMode="auto">
              <a:xfrm rot="38478933">
                <a:off x="1870" y="1401"/>
                <a:ext cx="2167" cy="1146"/>
              </a:xfrm>
              <a:prstGeom prst="rect">
                <a:avLst/>
              </a:prstGeom>
              <a:noFill/>
            </p:spPr>
          </p:pic>
          <p:grpSp>
            <p:nvGrpSpPr>
              <p:cNvPr id="4" name="Group 18"/>
              <p:cNvGrpSpPr>
                <a:grpSpLocks/>
              </p:cNvGrpSpPr>
              <p:nvPr/>
            </p:nvGrpSpPr>
            <p:grpSpPr bwMode="auto">
              <a:xfrm>
                <a:off x="1519" y="2614"/>
                <a:ext cx="907" cy="453"/>
                <a:chOff x="1519" y="3521"/>
                <a:chExt cx="907" cy="453"/>
              </a:xfrm>
            </p:grpSpPr>
            <p:sp>
              <p:nvSpPr>
                <p:cNvPr id="485395" name="AutoShape 19"/>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396" name="Rectangle 20"/>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Closed</a:t>
                  </a:r>
                </a:p>
              </p:txBody>
            </p:sp>
          </p:grpSp>
          <p:grpSp>
            <p:nvGrpSpPr>
              <p:cNvPr id="5" name="Group 21"/>
              <p:cNvGrpSpPr>
                <a:grpSpLocks/>
              </p:cNvGrpSpPr>
              <p:nvPr/>
            </p:nvGrpSpPr>
            <p:grpSpPr bwMode="auto">
              <a:xfrm>
                <a:off x="1519" y="799"/>
                <a:ext cx="907" cy="453"/>
                <a:chOff x="1519" y="3521"/>
                <a:chExt cx="907" cy="453"/>
              </a:xfrm>
            </p:grpSpPr>
            <p:sp>
              <p:nvSpPr>
                <p:cNvPr id="485398" name="AutoShape 22"/>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399" name="Rectangle 23"/>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Active</a:t>
                  </a:r>
                </a:p>
              </p:txBody>
            </p:sp>
          </p:grpSp>
          <p:grpSp>
            <p:nvGrpSpPr>
              <p:cNvPr id="6" name="Group 24"/>
              <p:cNvGrpSpPr>
                <a:grpSpLocks/>
              </p:cNvGrpSpPr>
              <p:nvPr/>
            </p:nvGrpSpPr>
            <p:grpSpPr bwMode="auto">
              <a:xfrm>
                <a:off x="1519" y="1706"/>
                <a:ext cx="907" cy="453"/>
                <a:chOff x="1519" y="3521"/>
                <a:chExt cx="907" cy="453"/>
              </a:xfrm>
            </p:grpSpPr>
            <p:sp>
              <p:nvSpPr>
                <p:cNvPr id="485401" name="AutoShape 25"/>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02" name="Rectangle 26"/>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Resolved</a:t>
                  </a:r>
                </a:p>
              </p:txBody>
            </p:sp>
          </p:grpSp>
        </p:grpSp>
      </p:grpSp>
      <p:grpSp>
        <p:nvGrpSpPr>
          <p:cNvPr id="7" name="Group 27"/>
          <p:cNvGrpSpPr>
            <a:grpSpLocks/>
          </p:cNvGrpSpPr>
          <p:nvPr/>
        </p:nvGrpSpPr>
        <p:grpSpPr bwMode="auto">
          <a:xfrm>
            <a:off x="2339975" y="547688"/>
            <a:ext cx="6588125" cy="6310312"/>
            <a:chOff x="0" y="0"/>
            <a:chExt cx="4150" cy="3975"/>
          </a:xfrm>
        </p:grpSpPr>
        <p:pic>
          <p:nvPicPr>
            <p:cNvPr id="485404" name="Picture 28" descr="headline quote white square - semi transparent"/>
            <p:cNvPicPr>
              <a:picLocks noChangeAspect="1" noChangeArrowheads="1"/>
            </p:cNvPicPr>
            <p:nvPr/>
          </p:nvPicPr>
          <p:blipFill>
            <a:blip r:embed="rId5"/>
            <a:srcRect/>
            <a:stretch>
              <a:fillRect/>
            </a:stretch>
          </p:blipFill>
          <p:spPr bwMode="auto">
            <a:xfrm>
              <a:off x="0" y="0"/>
              <a:ext cx="4150" cy="3975"/>
            </a:xfrm>
            <a:prstGeom prst="rect">
              <a:avLst/>
            </a:prstGeom>
            <a:noFill/>
          </p:spPr>
        </p:pic>
        <p:pic>
          <p:nvPicPr>
            <p:cNvPr id="485405" name="Picture 29" descr="curved arrows down circle cycle 2 faded - flipped"/>
            <p:cNvPicPr>
              <a:picLocks noChangeAspect="1" noChangeArrowheads="1"/>
            </p:cNvPicPr>
            <p:nvPr/>
          </p:nvPicPr>
          <p:blipFill>
            <a:blip r:embed="rId8"/>
            <a:srcRect/>
            <a:stretch>
              <a:fillRect/>
            </a:stretch>
          </p:blipFill>
          <p:spPr bwMode="auto">
            <a:xfrm rot="38478933">
              <a:off x="1352" y="1148"/>
              <a:ext cx="3211" cy="1698"/>
            </a:xfrm>
            <a:prstGeom prst="rect">
              <a:avLst/>
            </a:prstGeom>
            <a:noFill/>
          </p:spPr>
        </p:pic>
        <p:pic>
          <p:nvPicPr>
            <p:cNvPr id="485406" name="Picture 30" descr="arrow 2"/>
            <p:cNvPicPr>
              <a:picLocks noChangeAspect="1" noChangeArrowheads="1"/>
            </p:cNvPicPr>
            <p:nvPr/>
          </p:nvPicPr>
          <p:blipFill>
            <a:blip r:embed="rId6" cstate="screen"/>
            <a:srcRect/>
            <a:stretch>
              <a:fillRect/>
            </a:stretch>
          </p:blipFill>
          <p:spPr bwMode="auto">
            <a:xfrm rot="10800000">
              <a:off x="1610" y="1752"/>
              <a:ext cx="173" cy="363"/>
            </a:xfrm>
            <a:prstGeom prst="rect">
              <a:avLst/>
            </a:prstGeom>
            <a:noFill/>
          </p:spPr>
        </p:pic>
        <p:pic>
          <p:nvPicPr>
            <p:cNvPr id="485407" name="Picture 31" descr="arrow 2"/>
            <p:cNvPicPr>
              <a:picLocks noChangeAspect="1" noChangeArrowheads="1"/>
            </p:cNvPicPr>
            <p:nvPr/>
          </p:nvPicPr>
          <p:blipFill>
            <a:blip r:embed="rId6" cstate="screen"/>
            <a:srcRect/>
            <a:stretch>
              <a:fillRect/>
            </a:stretch>
          </p:blipFill>
          <p:spPr bwMode="auto">
            <a:xfrm>
              <a:off x="1973" y="1752"/>
              <a:ext cx="173" cy="363"/>
            </a:xfrm>
            <a:prstGeom prst="rect">
              <a:avLst/>
            </a:prstGeom>
            <a:noFill/>
          </p:spPr>
        </p:pic>
        <p:pic>
          <p:nvPicPr>
            <p:cNvPr id="485408" name="Picture 32" descr="arrow 2"/>
            <p:cNvPicPr>
              <a:picLocks noChangeAspect="1" noChangeArrowheads="1"/>
            </p:cNvPicPr>
            <p:nvPr/>
          </p:nvPicPr>
          <p:blipFill>
            <a:blip r:embed="rId6" cstate="screen"/>
            <a:srcRect/>
            <a:stretch>
              <a:fillRect/>
            </a:stretch>
          </p:blipFill>
          <p:spPr bwMode="auto">
            <a:xfrm rot="10800000">
              <a:off x="1791" y="2659"/>
              <a:ext cx="173" cy="363"/>
            </a:xfrm>
            <a:prstGeom prst="rect">
              <a:avLst/>
            </a:prstGeom>
            <a:noFill/>
          </p:spPr>
        </p:pic>
        <p:pic>
          <p:nvPicPr>
            <p:cNvPr id="485409" name="Picture 33" descr="curved arrows down circle cycle 2 faded - flipped"/>
            <p:cNvPicPr>
              <a:picLocks noChangeAspect="1" noChangeArrowheads="1"/>
            </p:cNvPicPr>
            <p:nvPr/>
          </p:nvPicPr>
          <p:blipFill>
            <a:blip r:embed="rId7" cstate="screen"/>
            <a:srcRect/>
            <a:stretch>
              <a:fillRect/>
            </a:stretch>
          </p:blipFill>
          <p:spPr bwMode="auto">
            <a:xfrm rot="38478933">
              <a:off x="1689" y="1855"/>
              <a:ext cx="2167" cy="1146"/>
            </a:xfrm>
            <a:prstGeom prst="rect">
              <a:avLst/>
            </a:prstGeom>
            <a:noFill/>
          </p:spPr>
        </p:pic>
        <p:grpSp>
          <p:nvGrpSpPr>
            <p:cNvPr id="8" name="Group 34"/>
            <p:cNvGrpSpPr>
              <a:grpSpLocks/>
            </p:cNvGrpSpPr>
            <p:nvPr/>
          </p:nvGrpSpPr>
          <p:grpSpPr bwMode="auto">
            <a:xfrm>
              <a:off x="1428" y="3068"/>
              <a:ext cx="907" cy="453"/>
              <a:chOff x="1519" y="3521"/>
              <a:chExt cx="907" cy="453"/>
            </a:xfrm>
          </p:grpSpPr>
          <p:sp>
            <p:nvSpPr>
              <p:cNvPr id="485411" name="AutoShape 35"/>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12" name="Rectangle 36"/>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Closed</a:t>
                </a:r>
              </a:p>
            </p:txBody>
          </p:sp>
        </p:grpSp>
        <p:grpSp>
          <p:nvGrpSpPr>
            <p:cNvPr id="9" name="Group 37"/>
            <p:cNvGrpSpPr>
              <a:grpSpLocks/>
            </p:cNvGrpSpPr>
            <p:nvPr/>
          </p:nvGrpSpPr>
          <p:grpSpPr bwMode="auto">
            <a:xfrm>
              <a:off x="1428" y="1253"/>
              <a:ext cx="907" cy="453"/>
              <a:chOff x="1519" y="3521"/>
              <a:chExt cx="907" cy="453"/>
            </a:xfrm>
          </p:grpSpPr>
          <p:sp>
            <p:nvSpPr>
              <p:cNvPr id="485414" name="AutoShape 38"/>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15" name="Rectangle 39"/>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Active</a:t>
                </a:r>
              </a:p>
            </p:txBody>
          </p:sp>
        </p:grpSp>
        <p:grpSp>
          <p:nvGrpSpPr>
            <p:cNvPr id="10" name="Group 40"/>
            <p:cNvGrpSpPr>
              <a:grpSpLocks/>
            </p:cNvGrpSpPr>
            <p:nvPr/>
          </p:nvGrpSpPr>
          <p:grpSpPr bwMode="auto">
            <a:xfrm>
              <a:off x="1428" y="2160"/>
              <a:ext cx="907" cy="453"/>
              <a:chOff x="1519" y="3521"/>
              <a:chExt cx="907" cy="453"/>
            </a:xfrm>
          </p:grpSpPr>
          <p:sp>
            <p:nvSpPr>
              <p:cNvPr id="485417" name="AutoShape 41"/>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18" name="Rectangle 42"/>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Resolved</a:t>
                </a:r>
              </a:p>
            </p:txBody>
          </p:sp>
        </p:grpSp>
        <p:pic>
          <p:nvPicPr>
            <p:cNvPr id="485419" name="Picture 43" descr="arrow 2"/>
            <p:cNvPicPr>
              <a:picLocks noChangeAspect="1" noChangeArrowheads="1"/>
            </p:cNvPicPr>
            <p:nvPr/>
          </p:nvPicPr>
          <p:blipFill>
            <a:blip r:embed="rId6" cstate="screen"/>
            <a:srcRect/>
            <a:stretch>
              <a:fillRect/>
            </a:stretch>
          </p:blipFill>
          <p:spPr bwMode="auto">
            <a:xfrm rot="10800000">
              <a:off x="1611" y="845"/>
              <a:ext cx="173" cy="363"/>
            </a:xfrm>
            <a:prstGeom prst="rect">
              <a:avLst/>
            </a:prstGeom>
            <a:noFill/>
          </p:spPr>
        </p:pic>
        <p:pic>
          <p:nvPicPr>
            <p:cNvPr id="485420" name="Picture 44" descr="arrow 2"/>
            <p:cNvPicPr>
              <a:picLocks noChangeAspect="1" noChangeArrowheads="1"/>
            </p:cNvPicPr>
            <p:nvPr/>
          </p:nvPicPr>
          <p:blipFill>
            <a:blip r:embed="rId6" cstate="screen"/>
            <a:srcRect/>
            <a:stretch>
              <a:fillRect/>
            </a:stretch>
          </p:blipFill>
          <p:spPr bwMode="auto">
            <a:xfrm>
              <a:off x="1974" y="845"/>
              <a:ext cx="173" cy="363"/>
            </a:xfrm>
            <a:prstGeom prst="rect">
              <a:avLst/>
            </a:prstGeom>
            <a:noFill/>
          </p:spPr>
        </p:pic>
        <p:grpSp>
          <p:nvGrpSpPr>
            <p:cNvPr id="11" name="Group 45"/>
            <p:cNvGrpSpPr>
              <a:grpSpLocks/>
            </p:cNvGrpSpPr>
            <p:nvPr/>
          </p:nvGrpSpPr>
          <p:grpSpPr bwMode="auto">
            <a:xfrm>
              <a:off x="1429" y="346"/>
              <a:ext cx="907" cy="453"/>
              <a:chOff x="1519" y="3521"/>
              <a:chExt cx="907" cy="453"/>
            </a:xfrm>
          </p:grpSpPr>
          <p:sp>
            <p:nvSpPr>
              <p:cNvPr id="485422" name="AutoShape 46"/>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23" name="Rectangle 47"/>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Proposed</a:t>
                </a:r>
              </a:p>
            </p:txBody>
          </p:sp>
        </p:grpSp>
        <p:pic>
          <p:nvPicPr>
            <p:cNvPr id="485424" name="Picture 48" descr="curved arrows down circle cycle 2 faded"/>
            <p:cNvPicPr>
              <a:picLocks noChangeAspect="1" noChangeArrowheads="1"/>
            </p:cNvPicPr>
            <p:nvPr/>
          </p:nvPicPr>
          <p:blipFill>
            <a:blip r:embed="rId9"/>
            <a:srcRect/>
            <a:stretch>
              <a:fillRect/>
            </a:stretch>
          </p:blipFill>
          <p:spPr bwMode="auto">
            <a:xfrm rot="37515289">
              <a:off x="-220" y="1813"/>
              <a:ext cx="2185" cy="1156"/>
            </a:xfrm>
            <a:prstGeom prst="rect">
              <a:avLst/>
            </a:prstGeom>
            <a:noFill/>
          </p:spPr>
        </p:pic>
      </p:grpSp>
      <p:grpSp>
        <p:nvGrpSpPr>
          <p:cNvPr id="12" name="Group 49"/>
          <p:cNvGrpSpPr>
            <a:grpSpLocks/>
          </p:cNvGrpSpPr>
          <p:nvPr/>
        </p:nvGrpSpPr>
        <p:grpSpPr bwMode="auto">
          <a:xfrm>
            <a:off x="2555875" y="1196975"/>
            <a:ext cx="4032250" cy="5040313"/>
            <a:chOff x="476" y="255"/>
            <a:chExt cx="2540" cy="3175"/>
          </a:xfrm>
        </p:grpSpPr>
        <p:pic>
          <p:nvPicPr>
            <p:cNvPr id="485426" name="Picture 50" descr="headline quote white square - semi transparent"/>
            <p:cNvPicPr>
              <a:picLocks noChangeAspect="1" noChangeArrowheads="1"/>
            </p:cNvPicPr>
            <p:nvPr/>
          </p:nvPicPr>
          <p:blipFill>
            <a:blip r:embed="rId5"/>
            <a:srcRect/>
            <a:stretch>
              <a:fillRect/>
            </a:stretch>
          </p:blipFill>
          <p:spPr bwMode="auto">
            <a:xfrm>
              <a:off x="476" y="255"/>
              <a:ext cx="2540" cy="3175"/>
            </a:xfrm>
            <a:prstGeom prst="rect">
              <a:avLst/>
            </a:prstGeom>
            <a:noFill/>
          </p:spPr>
        </p:pic>
        <p:pic>
          <p:nvPicPr>
            <p:cNvPr id="485427" name="Picture 51" descr="ClassDiagram - trans"/>
            <p:cNvPicPr>
              <a:picLocks noChangeAspect="1" noChangeArrowheads="1"/>
            </p:cNvPicPr>
            <p:nvPr/>
          </p:nvPicPr>
          <p:blipFill>
            <a:blip r:embed="rId10"/>
            <a:srcRect/>
            <a:stretch>
              <a:fillRect/>
            </a:stretch>
          </p:blipFill>
          <p:spPr bwMode="auto">
            <a:xfrm>
              <a:off x="748" y="572"/>
              <a:ext cx="1926" cy="2574"/>
            </a:xfrm>
            <a:prstGeom prst="rect">
              <a:avLst/>
            </a:prstGeom>
            <a:noFill/>
          </p:spPr>
        </p:pic>
      </p:grpSp>
      <p:grpSp>
        <p:nvGrpSpPr>
          <p:cNvPr id="13" name="Group 52"/>
          <p:cNvGrpSpPr>
            <a:grpSpLocks/>
          </p:cNvGrpSpPr>
          <p:nvPr/>
        </p:nvGrpSpPr>
        <p:grpSpPr bwMode="auto">
          <a:xfrm>
            <a:off x="1979613" y="1844675"/>
            <a:ext cx="5111750" cy="3814763"/>
            <a:chOff x="476" y="482"/>
            <a:chExt cx="3220" cy="2403"/>
          </a:xfrm>
        </p:grpSpPr>
        <p:pic>
          <p:nvPicPr>
            <p:cNvPr id="485429" name="Picture 53" descr="headline quote white square - semi transparent"/>
            <p:cNvPicPr>
              <a:picLocks noChangeAspect="1" noChangeArrowheads="1"/>
            </p:cNvPicPr>
            <p:nvPr/>
          </p:nvPicPr>
          <p:blipFill>
            <a:blip r:embed="rId5"/>
            <a:srcRect/>
            <a:stretch>
              <a:fillRect/>
            </a:stretch>
          </p:blipFill>
          <p:spPr bwMode="auto">
            <a:xfrm>
              <a:off x="476" y="482"/>
              <a:ext cx="3220" cy="2403"/>
            </a:xfrm>
            <a:prstGeom prst="rect">
              <a:avLst/>
            </a:prstGeom>
            <a:noFill/>
          </p:spPr>
        </p:pic>
        <p:pic>
          <p:nvPicPr>
            <p:cNvPr id="485430" name="Picture 54" descr="wsdl"/>
            <p:cNvPicPr>
              <a:picLocks noChangeAspect="1" noChangeArrowheads="1"/>
            </p:cNvPicPr>
            <p:nvPr/>
          </p:nvPicPr>
          <p:blipFill>
            <a:blip r:embed="rId11"/>
            <a:srcRect/>
            <a:stretch>
              <a:fillRect/>
            </a:stretch>
          </p:blipFill>
          <p:spPr bwMode="auto">
            <a:xfrm>
              <a:off x="748" y="709"/>
              <a:ext cx="2700" cy="1902"/>
            </a:xfrm>
            <a:prstGeom prst="rect">
              <a:avLst/>
            </a:prstGeom>
            <a:noFill/>
          </p:spPr>
        </p:pic>
      </p:grpSp>
      <p:grpSp>
        <p:nvGrpSpPr>
          <p:cNvPr id="14" name="Group 55"/>
          <p:cNvGrpSpPr>
            <a:grpSpLocks/>
          </p:cNvGrpSpPr>
          <p:nvPr/>
        </p:nvGrpSpPr>
        <p:grpSpPr bwMode="auto">
          <a:xfrm>
            <a:off x="1476375" y="1700213"/>
            <a:ext cx="6121400" cy="3816350"/>
            <a:chOff x="521" y="527"/>
            <a:chExt cx="3856" cy="2404"/>
          </a:xfrm>
        </p:grpSpPr>
        <p:pic>
          <p:nvPicPr>
            <p:cNvPr id="485432" name="Picture 56" descr="headline quote white square - semi transparent"/>
            <p:cNvPicPr>
              <a:picLocks noChangeAspect="1" noChangeArrowheads="1"/>
            </p:cNvPicPr>
            <p:nvPr/>
          </p:nvPicPr>
          <p:blipFill>
            <a:blip r:embed="rId5"/>
            <a:srcRect/>
            <a:stretch>
              <a:fillRect/>
            </a:stretch>
          </p:blipFill>
          <p:spPr bwMode="auto">
            <a:xfrm>
              <a:off x="521" y="527"/>
              <a:ext cx="3856" cy="2404"/>
            </a:xfrm>
            <a:prstGeom prst="rect">
              <a:avLst/>
            </a:prstGeom>
            <a:noFill/>
          </p:spPr>
        </p:pic>
        <p:pic>
          <p:nvPicPr>
            <p:cNvPr id="485433" name="Picture 57" descr="67429-click-send-error-report"/>
            <p:cNvPicPr>
              <a:picLocks noChangeAspect="1" noChangeArrowheads="1"/>
            </p:cNvPicPr>
            <p:nvPr/>
          </p:nvPicPr>
          <p:blipFill>
            <a:blip r:embed="rId12"/>
            <a:srcRect/>
            <a:stretch>
              <a:fillRect/>
            </a:stretch>
          </p:blipFill>
          <p:spPr bwMode="auto">
            <a:xfrm>
              <a:off x="839" y="845"/>
              <a:ext cx="3282" cy="1848"/>
            </a:xfrm>
            <a:prstGeom prst="rect">
              <a:avLst/>
            </a:prstGeom>
            <a:noFill/>
          </p:spPr>
        </p:pic>
      </p:grpSp>
      <p:grpSp>
        <p:nvGrpSpPr>
          <p:cNvPr id="15" name="Group 58"/>
          <p:cNvGrpSpPr>
            <a:grpSpLocks/>
          </p:cNvGrpSpPr>
          <p:nvPr/>
        </p:nvGrpSpPr>
        <p:grpSpPr bwMode="auto">
          <a:xfrm>
            <a:off x="900113" y="2492375"/>
            <a:ext cx="7164387" cy="1873250"/>
            <a:chOff x="0" y="935"/>
            <a:chExt cx="4513" cy="1180"/>
          </a:xfrm>
        </p:grpSpPr>
        <p:pic>
          <p:nvPicPr>
            <p:cNvPr id="485435" name="Picture 59" descr="headline quote white thin - semi transparent"/>
            <p:cNvPicPr>
              <a:picLocks noChangeAspect="1" noChangeArrowheads="1"/>
            </p:cNvPicPr>
            <p:nvPr/>
          </p:nvPicPr>
          <p:blipFill>
            <a:blip r:embed="rId13"/>
            <a:srcRect/>
            <a:stretch>
              <a:fillRect/>
            </a:stretch>
          </p:blipFill>
          <p:spPr bwMode="auto">
            <a:xfrm>
              <a:off x="0" y="935"/>
              <a:ext cx="4513" cy="1180"/>
            </a:xfrm>
            <a:prstGeom prst="rect">
              <a:avLst/>
            </a:prstGeom>
            <a:noFill/>
          </p:spPr>
        </p:pic>
        <p:pic>
          <p:nvPicPr>
            <p:cNvPr id="485436" name="Picture 60" descr="arrow 2"/>
            <p:cNvPicPr>
              <a:picLocks noChangeAspect="1" noChangeArrowheads="1"/>
            </p:cNvPicPr>
            <p:nvPr/>
          </p:nvPicPr>
          <p:blipFill>
            <a:blip r:embed="rId6" cstate="screen"/>
            <a:srcRect/>
            <a:stretch>
              <a:fillRect/>
            </a:stretch>
          </p:blipFill>
          <p:spPr bwMode="auto">
            <a:xfrm rot="5400000">
              <a:off x="1433" y="1294"/>
              <a:ext cx="173" cy="363"/>
            </a:xfrm>
            <a:prstGeom prst="rect">
              <a:avLst/>
            </a:prstGeom>
            <a:noFill/>
          </p:spPr>
        </p:pic>
        <p:grpSp>
          <p:nvGrpSpPr>
            <p:cNvPr id="16" name="Group 61"/>
            <p:cNvGrpSpPr>
              <a:grpSpLocks/>
            </p:cNvGrpSpPr>
            <p:nvPr/>
          </p:nvGrpSpPr>
          <p:grpSpPr bwMode="auto">
            <a:xfrm>
              <a:off x="385" y="1253"/>
              <a:ext cx="907" cy="453"/>
              <a:chOff x="1519" y="3521"/>
              <a:chExt cx="907" cy="453"/>
            </a:xfrm>
          </p:grpSpPr>
          <p:sp>
            <p:nvSpPr>
              <p:cNvPr id="485438" name="AutoShape 62"/>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39" name="Rectangle 63"/>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smtClean="0"/>
                  <a:t>Use Case</a:t>
                </a:r>
                <a:endParaRPr lang="en-GB" dirty="0"/>
              </a:p>
            </p:txBody>
          </p:sp>
        </p:grpSp>
        <p:grpSp>
          <p:nvGrpSpPr>
            <p:cNvPr id="17" name="Group 64"/>
            <p:cNvGrpSpPr>
              <a:grpSpLocks/>
            </p:cNvGrpSpPr>
            <p:nvPr/>
          </p:nvGrpSpPr>
          <p:grpSpPr bwMode="auto">
            <a:xfrm>
              <a:off x="1746" y="1253"/>
              <a:ext cx="907" cy="453"/>
              <a:chOff x="1519" y="3521"/>
              <a:chExt cx="907" cy="453"/>
            </a:xfrm>
          </p:grpSpPr>
          <p:sp>
            <p:nvSpPr>
              <p:cNvPr id="485441" name="AutoShape 65"/>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42" name="Rectangle 66"/>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Tasks</a:t>
                </a:r>
              </a:p>
            </p:txBody>
          </p:sp>
        </p:grpSp>
        <p:pic>
          <p:nvPicPr>
            <p:cNvPr id="485443" name="Picture 67" descr="arrow 2"/>
            <p:cNvPicPr>
              <a:picLocks noChangeAspect="1" noChangeArrowheads="1"/>
            </p:cNvPicPr>
            <p:nvPr/>
          </p:nvPicPr>
          <p:blipFill>
            <a:blip r:embed="rId6" cstate="screen"/>
            <a:srcRect/>
            <a:stretch>
              <a:fillRect/>
            </a:stretch>
          </p:blipFill>
          <p:spPr bwMode="auto">
            <a:xfrm rot="5400000">
              <a:off x="2794" y="1294"/>
              <a:ext cx="173" cy="363"/>
            </a:xfrm>
            <a:prstGeom prst="rect">
              <a:avLst/>
            </a:prstGeom>
            <a:noFill/>
          </p:spPr>
        </p:pic>
        <p:grpSp>
          <p:nvGrpSpPr>
            <p:cNvPr id="18" name="Group 68"/>
            <p:cNvGrpSpPr>
              <a:grpSpLocks/>
            </p:cNvGrpSpPr>
            <p:nvPr/>
          </p:nvGrpSpPr>
          <p:grpSpPr bwMode="auto">
            <a:xfrm>
              <a:off x="3107" y="1253"/>
              <a:ext cx="907" cy="453"/>
              <a:chOff x="1519" y="3521"/>
              <a:chExt cx="907" cy="453"/>
            </a:xfrm>
          </p:grpSpPr>
          <p:sp>
            <p:nvSpPr>
              <p:cNvPr id="485445" name="AutoShape 69"/>
              <p:cNvSpPr>
                <a:spLocks noChangeArrowheads="1"/>
              </p:cNvSpPr>
              <p:nvPr/>
            </p:nvSpPr>
            <p:spPr bwMode="auto">
              <a:xfrm>
                <a:off x="1519" y="3521"/>
                <a:ext cx="907" cy="453"/>
              </a:xfrm>
              <a:prstGeom prst="flowChartAlternateProcess">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lgn="ctr">
                <a:solidFill>
                  <a:schemeClr val="hlink"/>
                </a:solidFill>
                <a:miter lim="800000"/>
                <a:headEnd/>
                <a:tailEnd/>
              </a:ln>
              <a:effectLst>
                <a:outerShdw dist="35921" dir="2700000" algn="ctr" rotWithShape="0">
                  <a:schemeClr val="bg2"/>
                </a:outerShdw>
              </a:effectLst>
            </p:spPr>
            <p:txBody>
              <a:bodyPr anchor="ctr"/>
              <a:lstStyle/>
              <a:p>
                <a:endParaRPr lang="en-GB"/>
              </a:p>
            </p:txBody>
          </p:sp>
          <p:sp>
            <p:nvSpPr>
              <p:cNvPr id="485446" name="Rectangle 70"/>
              <p:cNvSpPr>
                <a:spLocks noChangeArrowheads="1"/>
              </p:cNvSpPr>
              <p:nvPr/>
            </p:nvSpPr>
            <p:spPr bwMode="auto">
              <a:xfrm>
                <a:off x="1519" y="3521"/>
                <a:ext cx="907" cy="453"/>
              </a:xfrm>
              <a:prstGeom prst="rect">
                <a:avLst/>
              </a:prstGeom>
              <a:noFill/>
              <a:ln w="12700">
                <a:noFill/>
                <a:miter lim="800000"/>
                <a:headEnd type="none" w="sm" len="sm"/>
                <a:tailEnd type="none" w="sm" len="sm"/>
              </a:ln>
              <a:effectLst/>
            </p:spPr>
            <p:txBody>
              <a:bodyPr anchor="ctr"/>
              <a:lstStyle/>
              <a:p>
                <a:pPr algn="ctr">
                  <a:lnSpc>
                    <a:spcPct val="85000"/>
                  </a:lnSpc>
                  <a:spcBef>
                    <a:spcPct val="20000"/>
                  </a:spcBef>
                </a:pPr>
                <a:r>
                  <a:rPr lang="en-GB"/>
                  <a:t>Bugs</a:t>
                </a:r>
              </a:p>
            </p:txBody>
          </p:sp>
        </p:grpSp>
      </p:gr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5379">
                                            <p:txEl>
                                              <p:pRg st="0" end="0"/>
                                            </p:txEl>
                                          </p:spTgt>
                                        </p:tgtEl>
                                        <p:attrNameLst>
                                          <p:attrName>style.visibility</p:attrName>
                                        </p:attrNameLst>
                                      </p:cBhvr>
                                      <p:to>
                                        <p:strVal val="visible"/>
                                      </p:to>
                                    </p:set>
                                    <p:animEffect transition="in" filter="fade">
                                      <p:cBhvr>
                                        <p:cTn id="7" dur="500"/>
                                        <p:tgtEl>
                                          <p:spTgt spid="4853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5380"/>
                                        </p:tgtEl>
                                        <p:attrNameLst>
                                          <p:attrName>style.visibility</p:attrName>
                                        </p:attrNameLst>
                                      </p:cBhvr>
                                      <p:to>
                                        <p:strVal val="visible"/>
                                      </p:to>
                                    </p:set>
                                    <p:animEffect transition="in" filter="fade">
                                      <p:cBhvr>
                                        <p:cTn id="12" dur="500"/>
                                        <p:tgtEl>
                                          <p:spTgt spid="48538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5381"/>
                                        </p:tgtEl>
                                        <p:attrNameLst>
                                          <p:attrName>style.visibility</p:attrName>
                                        </p:attrNameLst>
                                      </p:cBhvr>
                                      <p:to>
                                        <p:strVal val="visible"/>
                                      </p:to>
                                    </p:set>
                                    <p:animEffect transition="in" filter="fade">
                                      <p:cBhvr>
                                        <p:cTn id="17" dur="500"/>
                                        <p:tgtEl>
                                          <p:spTgt spid="48538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nodeType="clickEffect">
                                  <p:stCondLst>
                                    <p:cond delay="0"/>
                                  </p:stCondLst>
                                  <p:childTnLst>
                                    <p:animScale>
                                      <p:cBhvr>
                                        <p:cTn id="26" dur="1000" fill="hold"/>
                                        <p:tgtEl>
                                          <p:spTgt spid="2"/>
                                        </p:tgtEl>
                                      </p:cBhvr>
                                      <p:by x="22000" y="22000"/>
                                    </p:animScale>
                                  </p:childTnLst>
                                </p:cTn>
                              </p:par>
                              <p:par>
                                <p:cTn id="27" presetID="49" presetClass="path" presetSubtype="0" accel="50000" decel="50000" fill="hold" nodeType="withEffect">
                                  <p:stCondLst>
                                    <p:cond delay="0"/>
                                  </p:stCondLst>
                                  <p:childTnLst>
                                    <p:animMotion origin="layout" path="M 8.33333E-7 -1.55679E-6 L -0.23229 -0.29378 " pathEditMode="relative" rAng="0" ptsTypes="AA">
                                      <p:cBhvr>
                                        <p:cTn id="28" dur="1000" fill="hold"/>
                                        <p:tgtEl>
                                          <p:spTgt spid="2"/>
                                        </p:tgtEl>
                                        <p:attrNameLst>
                                          <p:attrName>ppt_x</p:attrName>
                                          <p:attrName>ppt_y</p:attrName>
                                        </p:attrNameLst>
                                      </p:cBhvr>
                                      <p:rCtr x="-116" y="-147"/>
                                    </p:animMotion>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mph" presetSubtype="0" fill="hold" nodeType="clickEffect">
                                  <p:stCondLst>
                                    <p:cond delay="0"/>
                                  </p:stCondLst>
                                  <p:childTnLst>
                                    <p:animScale>
                                      <p:cBhvr>
                                        <p:cTn id="36" dur="1000" fill="hold"/>
                                        <p:tgtEl>
                                          <p:spTgt spid="7"/>
                                        </p:tgtEl>
                                      </p:cBhvr>
                                      <p:by x="16000" y="16000"/>
                                    </p:animScale>
                                  </p:childTnLst>
                                </p:cTn>
                              </p:par>
                              <p:par>
                                <p:cTn id="37" presetID="56" presetClass="path" presetSubtype="0" accel="50000" decel="50000" fill="hold" nodeType="withEffect">
                                  <p:stCondLst>
                                    <p:cond delay="0"/>
                                  </p:stCondLst>
                                  <p:childTnLst>
                                    <p:animMotion origin="layout" path="M 4.16667E-6 -2.03562E-7 L 0.00989 -0.20773 " pathEditMode="relative" rAng="0" ptsTypes="AA">
                                      <p:cBhvr>
                                        <p:cTn id="38" dur="1000" fill="hold"/>
                                        <p:tgtEl>
                                          <p:spTgt spid="7"/>
                                        </p:tgtEl>
                                        <p:attrNameLst>
                                          <p:attrName>ppt_x</p:attrName>
                                          <p:attrName>ppt_y</p:attrName>
                                        </p:attrNameLst>
                                      </p:cBhvr>
                                      <p:rCtr x="5" y="-104"/>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85383"/>
                                        </p:tgtEl>
                                        <p:attrNameLst>
                                          <p:attrName>style.visibility</p:attrName>
                                        </p:attrNameLst>
                                      </p:cBhvr>
                                      <p:to>
                                        <p:strVal val="visible"/>
                                      </p:to>
                                    </p:set>
                                    <p:animEffect transition="in" filter="fade">
                                      <p:cBhvr>
                                        <p:cTn id="43" dur="500"/>
                                        <p:tgtEl>
                                          <p:spTgt spid="48538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mph" presetSubtype="0" fill="hold" nodeType="clickEffect">
                                  <p:stCondLst>
                                    <p:cond delay="0"/>
                                  </p:stCondLst>
                                  <p:childTnLst>
                                    <p:animScale>
                                      <p:cBhvr>
                                        <p:cTn id="52" dur="1000" fill="hold"/>
                                        <p:tgtEl>
                                          <p:spTgt spid="12"/>
                                        </p:tgtEl>
                                      </p:cBhvr>
                                      <p:by x="25000" y="25000"/>
                                    </p:animScale>
                                  </p:childTnLst>
                                </p:cTn>
                              </p:par>
                              <p:par>
                                <p:cTn id="53" presetID="56" presetClass="path" presetSubtype="0" accel="50000" decel="50000" fill="hold" nodeType="withEffect">
                                  <p:stCondLst>
                                    <p:cond delay="0"/>
                                  </p:stCondLst>
                                  <p:childTnLst>
                                    <p:animMotion origin="layout" path="M 0 -2.09114E-6 L -0.00781 -0.05228 " pathEditMode="relative" rAng="0" ptsTypes="AA">
                                      <p:cBhvr>
                                        <p:cTn id="54" dur="1000" fill="hold"/>
                                        <p:tgtEl>
                                          <p:spTgt spid="12"/>
                                        </p:tgtEl>
                                        <p:attrNameLst>
                                          <p:attrName>ppt_x</p:attrName>
                                          <p:attrName>ppt_y</p:attrName>
                                        </p:attrNameLst>
                                      </p:cBhvr>
                                      <p:rCtr x="-4" y="-26"/>
                                    </p:animMotion>
                                  </p:childTnLst>
                                </p:cTn>
                              </p:par>
                            </p:childTnLst>
                          </p:cTn>
                        </p:par>
                        <p:par>
                          <p:cTn id="55" fill="hold">
                            <p:stCondLst>
                              <p:cond delay="1000"/>
                            </p:stCondLst>
                            <p:childTnLst>
                              <p:par>
                                <p:cTn id="56" presetID="10"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mph" presetSubtype="0" fill="hold" nodeType="clickEffect">
                                  <p:stCondLst>
                                    <p:cond delay="0"/>
                                  </p:stCondLst>
                                  <p:childTnLst>
                                    <p:animScale>
                                      <p:cBhvr>
                                        <p:cTn id="62" dur="1000" fill="hold"/>
                                        <p:tgtEl>
                                          <p:spTgt spid="13"/>
                                        </p:tgtEl>
                                      </p:cBhvr>
                                      <p:by x="25000" y="25000"/>
                                    </p:animScale>
                                  </p:childTnLst>
                                </p:cTn>
                              </p:par>
                              <p:par>
                                <p:cTn id="63" presetID="49" presetClass="path" presetSubtype="0" accel="50000" decel="50000" fill="hold" nodeType="withEffect">
                                  <p:stCondLst>
                                    <p:cond delay="0"/>
                                  </p:stCondLst>
                                  <p:childTnLst>
                                    <p:animMotion origin="layout" path="M 3.05556E-6 -1.14966E-6 L 0.13003 -0.05737 " pathEditMode="relative" rAng="0" ptsTypes="AA">
                                      <p:cBhvr>
                                        <p:cTn id="64" dur="1000" fill="hold"/>
                                        <p:tgtEl>
                                          <p:spTgt spid="13"/>
                                        </p:tgtEl>
                                        <p:attrNameLst>
                                          <p:attrName>ppt_x</p:attrName>
                                          <p:attrName>ppt_y</p:attrName>
                                        </p:attrNameLst>
                                      </p:cBhvr>
                                      <p:rCtr x="65" y="-29"/>
                                    </p:animMotion>
                                  </p:childTnLst>
                                </p:cTn>
                              </p:par>
                            </p:childTnLst>
                          </p:cTn>
                        </p:par>
                        <p:par>
                          <p:cTn id="65" fill="hold">
                            <p:stCondLst>
                              <p:cond delay="1000"/>
                            </p:stCondLst>
                            <p:childTnLst>
                              <p:par>
                                <p:cTn id="66" presetID="10" presetClass="entr" presetSubtype="0"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6" presetClass="emph" presetSubtype="0" fill="hold" nodeType="clickEffect">
                                  <p:stCondLst>
                                    <p:cond delay="0"/>
                                  </p:stCondLst>
                                  <p:childTnLst>
                                    <p:animScale>
                                      <p:cBhvr>
                                        <p:cTn id="72" dur="1000" fill="hold"/>
                                        <p:tgtEl>
                                          <p:spTgt spid="14"/>
                                        </p:tgtEl>
                                      </p:cBhvr>
                                      <p:by x="25000" y="25000"/>
                                    </p:animScale>
                                  </p:childTnLst>
                                </p:cTn>
                              </p:par>
                              <p:par>
                                <p:cTn id="73" presetID="49" presetClass="path" presetSubtype="0" accel="50000" decel="50000" fill="hold" nodeType="withEffect">
                                  <p:stCondLst>
                                    <p:cond delay="0"/>
                                  </p:stCondLst>
                                  <p:childTnLst>
                                    <p:animMotion origin="layout" path="M 0.00382 0.01573 L 0.30313 -0.03655 " pathEditMode="relative" rAng="0" ptsTypes="AA">
                                      <p:cBhvr>
                                        <p:cTn id="74" dur="1000" fill="hold"/>
                                        <p:tgtEl>
                                          <p:spTgt spid="14"/>
                                        </p:tgtEl>
                                        <p:attrNameLst>
                                          <p:attrName>ppt_x</p:attrName>
                                          <p:attrName>ppt_y</p:attrName>
                                        </p:attrNameLst>
                                      </p:cBhvr>
                                      <p:rCtr x="150" y="-26"/>
                                    </p:animMotion>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85382"/>
                                        </p:tgtEl>
                                        <p:attrNameLst>
                                          <p:attrName>style.visibility</p:attrName>
                                        </p:attrNameLst>
                                      </p:cBhvr>
                                      <p:to>
                                        <p:strVal val="visible"/>
                                      </p:to>
                                    </p:set>
                                    <p:animEffect transition="in" filter="fade">
                                      <p:cBhvr>
                                        <p:cTn id="79" dur="500"/>
                                        <p:tgtEl>
                                          <p:spTgt spid="48538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85384"/>
                                        </p:tgtEl>
                                        <p:attrNameLst>
                                          <p:attrName>style.visibility</p:attrName>
                                        </p:attrNameLst>
                                      </p:cBhvr>
                                      <p:to>
                                        <p:strVal val="visible"/>
                                      </p:to>
                                    </p:set>
                                    <p:animEffect transition="in" filter="fade">
                                      <p:cBhvr>
                                        <p:cTn id="84" dur="500"/>
                                        <p:tgtEl>
                                          <p:spTgt spid="48538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1000"/>
                                        <p:tgtEl>
                                          <p:spTgt spid="15"/>
                                        </p:tgtEl>
                                      </p:cBhvr>
                                    </p:animEffect>
                                  </p:childTnLst>
                                </p:cTn>
                              </p:par>
                            </p:childTnLst>
                          </p:cTn>
                        </p:par>
                      </p:childTnLst>
                    </p:cTn>
                  </p:par>
                  <p:par>
                    <p:cTn id="90" fill="hold">
                      <p:stCondLst>
                        <p:cond delay="indefinite"/>
                      </p:stCondLst>
                      <p:childTnLst>
                        <p:par>
                          <p:cTn id="91" fill="hold">
                            <p:stCondLst>
                              <p:cond delay="0"/>
                            </p:stCondLst>
                            <p:childTnLst>
                              <p:par>
                                <p:cTn id="92" presetID="6" presetClass="emph" presetSubtype="0" fill="hold" nodeType="clickEffect">
                                  <p:stCondLst>
                                    <p:cond delay="0"/>
                                  </p:stCondLst>
                                  <p:childTnLst>
                                    <p:animScale>
                                      <p:cBhvr>
                                        <p:cTn id="93" dur="1000" fill="hold"/>
                                        <p:tgtEl>
                                          <p:spTgt spid="15"/>
                                        </p:tgtEl>
                                      </p:cBhvr>
                                      <p:by x="50000" y="50000"/>
                                    </p:animScale>
                                  </p:childTnLst>
                                </p:cTn>
                              </p:par>
                              <p:par>
                                <p:cTn id="94" presetID="56" presetClass="path" presetSubtype="0" accel="50000" decel="50000" fill="hold" nodeType="withEffect">
                                  <p:stCondLst>
                                    <p:cond delay="0"/>
                                  </p:stCondLst>
                                  <p:childTnLst>
                                    <p:animMotion origin="layout" path="M -4.16667E-6 -3.01874E-6 L 0.31702 0.20981 " pathEditMode="relative" rAng="0" ptsTypes="AA">
                                      <p:cBhvr>
                                        <p:cTn id="95" dur="1000" fill="hold"/>
                                        <p:tgtEl>
                                          <p:spTgt spid="15"/>
                                        </p:tgtEl>
                                        <p:attrNameLst>
                                          <p:attrName>ppt_x</p:attrName>
                                          <p:attrName>ppt_y</p:attrName>
                                        </p:attrNameLst>
                                      </p:cBhvr>
                                      <p:rCtr x="159" y="105"/>
                                    </p:animMotion>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485385"/>
                                        </p:tgtEl>
                                        <p:attrNameLst>
                                          <p:attrName>style.visibility</p:attrName>
                                        </p:attrNameLst>
                                      </p:cBhvr>
                                      <p:to>
                                        <p:strVal val="visible"/>
                                      </p:to>
                                    </p:set>
                                    <p:animEffect transition="in" filter="fade">
                                      <p:cBhvr>
                                        <p:cTn id="100" dur="500"/>
                                        <p:tgtEl>
                                          <p:spTgt spid="485385"/>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85386"/>
                                        </p:tgtEl>
                                        <p:attrNameLst>
                                          <p:attrName>style.visibility</p:attrName>
                                        </p:attrNameLst>
                                      </p:cBhvr>
                                      <p:to>
                                        <p:strVal val="visible"/>
                                      </p:to>
                                    </p:set>
                                    <p:animEffect transition="in" filter="fade">
                                      <p:cBhvr>
                                        <p:cTn id="105" dur="500"/>
                                        <p:tgtEl>
                                          <p:spTgt spid="485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379" grpId="0" build="p"/>
      <p:bldP spid="485380" grpId="0"/>
      <p:bldP spid="485381" grpId="0"/>
      <p:bldP spid="485382" grpId="0"/>
      <p:bldP spid="485383" grpId="0"/>
      <p:bldP spid="485384" grpId="0"/>
      <p:bldP spid="485385" grpId="0"/>
      <p:bldP spid="4853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1"/>
          <p:cNvGrpSpPr/>
          <p:nvPr/>
        </p:nvGrpSpPr>
        <p:grpSpPr>
          <a:xfrm>
            <a:off x="1857356" y="1142984"/>
            <a:ext cx="5357851" cy="5216562"/>
            <a:chOff x="2009756" y="1295384"/>
            <a:chExt cx="5357851" cy="5216562"/>
          </a:xfrm>
          <a:effectLst>
            <a:glow rad="228600">
              <a:schemeClr val="accent1">
                <a:satMod val="175000"/>
                <a:alpha val="40000"/>
              </a:schemeClr>
            </a:glow>
          </a:effectLst>
        </p:grpSpPr>
        <p:cxnSp>
          <p:nvCxnSpPr>
            <p:cNvPr id="83" name="Straight Connector 82"/>
            <p:cNvCxnSpPr/>
            <p:nvPr/>
          </p:nvCxnSpPr>
          <p:spPr bwMode="auto">
            <a:xfrm>
              <a:off x="2581260" y="2366954"/>
              <a:ext cx="2142346" cy="164386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4" name="Straight Connector 83"/>
            <p:cNvCxnSpPr/>
            <p:nvPr/>
          </p:nvCxnSpPr>
          <p:spPr bwMode="auto">
            <a:xfrm rot="5400000">
              <a:off x="3367872" y="2651912"/>
              <a:ext cx="2714644" cy="158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5" name="Straight Connector 84"/>
            <p:cNvCxnSpPr/>
            <p:nvPr/>
          </p:nvCxnSpPr>
          <p:spPr bwMode="auto">
            <a:xfrm>
              <a:off x="4725988" y="1295384"/>
              <a:ext cx="2101172" cy="107156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6" name="Straight Connector 85"/>
            <p:cNvCxnSpPr/>
            <p:nvPr/>
          </p:nvCxnSpPr>
          <p:spPr bwMode="auto">
            <a:xfrm rot="10800000" flipV="1">
              <a:off x="4724400" y="2366954"/>
              <a:ext cx="2071702" cy="164307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7" name="Straight Connector 86"/>
            <p:cNvCxnSpPr/>
            <p:nvPr/>
          </p:nvCxnSpPr>
          <p:spPr bwMode="auto">
            <a:xfrm rot="16200000" flipH="1">
              <a:off x="5867408" y="3295648"/>
              <a:ext cx="2428892" cy="571503"/>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8" name="Straight Connector 87"/>
            <p:cNvCxnSpPr/>
            <p:nvPr/>
          </p:nvCxnSpPr>
          <p:spPr bwMode="auto">
            <a:xfrm rot="5400000" flipH="1" flipV="1">
              <a:off x="5795969" y="4938725"/>
              <a:ext cx="1714513" cy="142875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9" name="Straight Connector 88"/>
            <p:cNvCxnSpPr/>
            <p:nvPr/>
          </p:nvCxnSpPr>
          <p:spPr bwMode="auto">
            <a:xfrm rot="10800000">
              <a:off x="4724402" y="4010028"/>
              <a:ext cx="2643205" cy="78581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0" name="Straight Connector 89"/>
            <p:cNvCxnSpPr/>
            <p:nvPr/>
          </p:nvCxnSpPr>
          <p:spPr bwMode="auto">
            <a:xfrm rot="5400000" flipH="1" flipV="1">
              <a:off x="2867014" y="4652970"/>
              <a:ext cx="2500329" cy="121444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1" name="Straight Connector 90"/>
            <p:cNvCxnSpPr/>
            <p:nvPr/>
          </p:nvCxnSpPr>
          <p:spPr bwMode="auto">
            <a:xfrm rot="5400000" flipH="1" flipV="1">
              <a:off x="3081327" y="2795582"/>
              <a:ext cx="4143404" cy="328614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2" name="Straight Connector 91"/>
            <p:cNvCxnSpPr/>
            <p:nvPr/>
          </p:nvCxnSpPr>
          <p:spPr bwMode="auto">
            <a:xfrm rot="5400000" flipH="1" flipV="1">
              <a:off x="1509691" y="3295648"/>
              <a:ext cx="5214975" cy="121444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3" name="Straight Connector 92"/>
            <p:cNvCxnSpPr/>
            <p:nvPr/>
          </p:nvCxnSpPr>
          <p:spPr bwMode="auto">
            <a:xfrm flipV="1">
              <a:off x="2009758" y="4010029"/>
              <a:ext cx="2714645" cy="71437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4" name="Straight Connector 93"/>
            <p:cNvCxnSpPr/>
            <p:nvPr/>
          </p:nvCxnSpPr>
          <p:spPr bwMode="auto">
            <a:xfrm rot="5400000" flipH="1" flipV="1">
              <a:off x="1116781" y="3259929"/>
              <a:ext cx="2357454" cy="57150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5" name="Straight Connector 94"/>
            <p:cNvCxnSpPr/>
            <p:nvPr/>
          </p:nvCxnSpPr>
          <p:spPr bwMode="auto">
            <a:xfrm rot="5400000" flipH="1" flipV="1">
              <a:off x="1652566" y="1652574"/>
              <a:ext cx="3429024" cy="271464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6" name="Straight Connector 95"/>
            <p:cNvCxnSpPr/>
            <p:nvPr/>
          </p:nvCxnSpPr>
          <p:spPr bwMode="auto">
            <a:xfrm flipV="1">
              <a:off x="2009756" y="2366954"/>
              <a:ext cx="4786346" cy="235745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7" name="Straight Connector 96"/>
            <p:cNvCxnSpPr/>
            <p:nvPr/>
          </p:nvCxnSpPr>
          <p:spPr bwMode="auto">
            <a:xfrm>
              <a:off x="2009756" y="4724408"/>
              <a:ext cx="5357850" cy="7143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8" name="Straight Connector 97"/>
            <p:cNvCxnSpPr/>
            <p:nvPr/>
          </p:nvCxnSpPr>
          <p:spPr bwMode="auto">
            <a:xfrm>
              <a:off x="2009756" y="4724408"/>
              <a:ext cx="3929090" cy="1785950"/>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99" name="Straight Connector 98"/>
            <p:cNvCxnSpPr/>
            <p:nvPr/>
          </p:nvCxnSpPr>
          <p:spPr bwMode="auto">
            <a:xfrm rot="16200000" flipH="1">
              <a:off x="1866880" y="4867284"/>
              <a:ext cx="1785950" cy="150019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100" name="Straight Connector 99"/>
            <p:cNvCxnSpPr/>
            <p:nvPr/>
          </p:nvCxnSpPr>
          <p:spPr bwMode="auto">
            <a:xfrm rot="16200000" flipV="1">
              <a:off x="4081457" y="4652971"/>
              <a:ext cx="2500332" cy="1214446"/>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101" name="Straight Connector 100"/>
            <p:cNvCxnSpPr/>
            <p:nvPr/>
          </p:nvCxnSpPr>
          <p:spPr bwMode="auto">
            <a:xfrm>
              <a:off x="3509955" y="6510358"/>
              <a:ext cx="2428893" cy="158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grpSp>
      <p:cxnSp>
        <p:nvCxnSpPr>
          <p:cNvPr id="42" name="Straight Connector 41"/>
          <p:cNvCxnSpPr/>
          <p:nvPr/>
        </p:nvCxnSpPr>
        <p:spPr bwMode="auto">
          <a:xfrm>
            <a:off x="2428860" y="2214554"/>
            <a:ext cx="2142346" cy="164386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46" name="Straight Connector 45"/>
          <p:cNvCxnSpPr/>
          <p:nvPr/>
        </p:nvCxnSpPr>
        <p:spPr bwMode="auto">
          <a:xfrm rot="5400000">
            <a:off x="3215472" y="2499512"/>
            <a:ext cx="2714644" cy="158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48" name="Straight Connector 47"/>
          <p:cNvCxnSpPr>
            <a:endCxn id="1036" idx="2"/>
          </p:cNvCxnSpPr>
          <p:nvPr/>
        </p:nvCxnSpPr>
        <p:spPr bwMode="auto">
          <a:xfrm>
            <a:off x="4573588" y="1142984"/>
            <a:ext cx="2101172" cy="107156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51" name="Straight Connector 50"/>
          <p:cNvCxnSpPr/>
          <p:nvPr/>
        </p:nvCxnSpPr>
        <p:spPr bwMode="auto">
          <a:xfrm rot="10800000" flipV="1">
            <a:off x="4572000" y="2214554"/>
            <a:ext cx="2071702" cy="164307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53" name="Straight Connector 52"/>
          <p:cNvCxnSpPr/>
          <p:nvPr/>
        </p:nvCxnSpPr>
        <p:spPr bwMode="auto">
          <a:xfrm rot="16200000" flipH="1">
            <a:off x="5715008" y="3143248"/>
            <a:ext cx="2428892" cy="571503"/>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55" name="Straight Connector 54"/>
          <p:cNvCxnSpPr/>
          <p:nvPr/>
        </p:nvCxnSpPr>
        <p:spPr bwMode="auto">
          <a:xfrm rot="5400000" flipH="1" flipV="1">
            <a:off x="5643569" y="4786325"/>
            <a:ext cx="1714513" cy="142875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57" name="Straight Connector 56"/>
          <p:cNvCxnSpPr/>
          <p:nvPr/>
        </p:nvCxnSpPr>
        <p:spPr bwMode="auto">
          <a:xfrm rot="10800000">
            <a:off x="4572002" y="3857628"/>
            <a:ext cx="2643205" cy="78581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59" name="Straight Connector 58"/>
          <p:cNvCxnSpPr/>
          <p:nvPr/>
        </p:nvCxnSpPr>
        <p:spPr bwMode="auto">
          <a:xfrm rot="5400000" flipH="1" flipV="1">
            <a:off x="2714614" y="4500570"/>
            <a:ext cx="2500329" cy="121444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61" name="Straight Connector 60"/>
          <p:cNvCxnSpPr/>
          <p:nvPr/>
        </p:nvCxnSpPr>
        <p:spPr bwMode="auto">
          <a:xfrm rot="5400000" flipH="1" flipV="1">
            <a:off x="2928927" y="2643182"/>
            <a:ext cx="4143404" cy="328614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63" name="Straight Connector 62"/>
          <p:cNvCxnSpPr/>
          <p:nvPr/>
        </p:nvCxnSpPr>
        <p:spPr bwMode="auto">
          <a:xfrm rot="5400000" flipH="1" flipV="1">
            <a:off x="1357291" y="3143248"/>
            <a:ext cx="5214975" cy="121444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65" name="Straight Connector 64"/>
          <p:cNvCxnSpPr/>
          <p:nvPr/>
        </p:nvCxnSpPr>
        <p:spPr bwMode="auto">
          <a:xfrm flipV="1">
            <a:off x="1857358" y="3857629"/>
            <a:ext cx="2714645" cy="714379"/>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67" name="Straight Connector 66"/>
          <p:cNvCxnSpPr/>
          <p:nvPr/>
        </p:nvCxnSpPr>
        <p:spPr bwMode="auto">
          <a:xfrm rot="5400000" flipH="1" flipV="1">
            <a:off x="964381" y="3107529"/>
            <a:ext cx="2357454" cy="57150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69" name="Straight Connector 68"/>
          <p:cNvCxnSpPr/>
          <p:nvPr/>
        </p:nvCxnSpPr>
        <p:spPr bwMode="auto">
          <a:xfrm rot="5400000" flipH="1" flipV="1">
            <a:off x="1500166" y="1500174"/>
            <a:ext cx="3429024" cy="271464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71" name="Straight Connector 70"/>
          <p:cNvCxnSpPr/>
          <p:nvPr/>
        </p:nvCxnSpPr>
        <p:spPr bwMode="auto">
          <a:xfrm flipV="1">
            <a:off x="1857356" y="2214554"/>
            <a:ext cx="4786346" cy="235745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73" name="Straight Connector 72"/>
          <p:cNvCxnSpPr/>
          <p:nvPr/>
        </p:nvCxnSpPr>
        <p:spPr bwMode="auto">
          <a:xfrm>
            <a:off x="1857356" y="4572008"/>
            <a:ext cx="5357850" cy="7143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75" name="Straight Connector 74"/>
          <p:cNvCxnSpPr/>
          <p:nvPr/>
        </p:nvCxnSpPr>
        <p:spPr bwMode="auto">
          <a:xfrm>
            <a:off x="1857356" y="4572008"/>
            <a:ext cx="3929090" cy="1785950"/>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77" name="Straight Connector 76"/>
          <p:cNvCxnSpPr/>
          <p:nvPr/>
        </p:nvCxnSpPr>
        <p:spPr bwMode="auto">
          <a:xfrm rot="16200000" flipH="1">
            <a:off x="1714480" y="4714884"/>
            <a:ext cx="1785950" cy="150019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79" name="Straight Connector 78"/>
          <p:cNvCxnSpPr/>
          <p:nvPr/>
        </p:nvCxnSpPr>
        <p:spPr bwMode="auto">
          <a:xfrm rot="16200000" flipV="1">
            <a:off x="3929057" y="4500571"/>
            <a:ext cx="2500332" cy="1214446"/>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cxnSp>
        <p:nvCxnSpPr>
          <p:cNvPr id="81" name="Straight Connector 80"/>
          <p:cNvCxnSpPr/>
          <p:nvPr/>
        </p:nvCxnSpPr>
        <p:spPr bwMode="auto">
          <a:xfrm>
            <a:off x="3357555" y="6357958"/>
            <a:ext cx="2428893" cy="1588"/>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pic>
        <p:nvPicPr>
          <p:cNvPr id="1026" name="Picture 2" descr="D:\Art\HARDWARE_IMAGERY\Illustration - Misc Hardware\XML Icons\Document.png"/>
          <p:cNvPicPr>
            <a:picLocks noChangeAspect="1" noChangeArrowheads="1"/>
          </p:cNvPicPr>
          <p:nvPr/>
        </p:nvPicPr>
        <p:blipFill>
          <a:blip r:embed="rId2"/>
          <a:srcRect/>
          <a:stretch>
            <a:fillRect/>
          </a:stretch>
        </p:blipFill>
        <p:spPr bwMode="auto">
          <a:xfrm>
            <a:off x="3762457" y="2071678"/>
            <a:ext cx="1619086" cy="3469470"/>
          </a:xfrm>
          <a:prstGeom prst="rect">
            <a:avLst/>
          </a:prstGeom>
          <a:ln>
            <a:noFill/>
          </a:ln>
          <a:effectLst>
            <a:outerShdw blurRad="292100" dist="139700" dir="2700000" algn="tl" rotWithShape="0">
              <a:srgbClr val="333333">
                <a:alpha val="65000"/>
              </a:srgbClr>
            </a:outerShdw>
          </a:effectLst>
        </p:spPr>
      </p:pic>
      <p:pic>
        <p:nvPicPr>
          <p:cNvPr id="1029" name="Picture 5" descr="D:\Art\HARDWARE_IMAGERY\Illustration - Misc Hardware\XML Icons\user business man.png"/>
          <p:cNvPicPr>
            <a:picLocks noChangeAspect="1" noChangeArrowheads="1"/>
          </p:cNvPicPr>
          <p:nvPr/>
        </p:nvPicPr>
        <p:blipFill>
          <a:blip r:embed="rId3" cstate="print"/>
          <a:srcRect/>
          <a:stretch>
            <a:fillRect/>
          </a:stretch>
        </p:blipFill>
        <p:spPr bwMode="auto">
          <a:xfrm>
            <a:off x="1428728" y="4000504"/>
            <a:ext cx="812945" cy="1080000"/>
          </a:xfrm>
          <a:prstGeom prst="rect">
            <a:avLst/>
          </a:prstGeom>
          <a:ln>
            <a:noFill/>
          </a:ln>
          <a:effectLst>
            <a:outerShdw blurRad="292100" dist="139700" dir="2700000" algn="tl" rotWithShape="0">
              <a:srgbClr val="333333">
                <a:alpha val="65000"/>
              </a:srgbClr>
            </a:outerShdw>
          </a:effectLst>
        </p:spPr>
      </p:pic>
      <p:pic>
        <p:nvPicPr>
          <p:cNvPr id="1032" name="Picture 8" descr="D:\Art\Shapes and Graphics\Windows XP Illustration Icon\XP icon control panel.png"/>
          <p:cNvPicPr>
            <a:picLocks noChangeAspect="1" noChangeArrowheads="1"/>
          </p:cNvPicPr>
          <p:nvPr/>
        </p:nvPicPr>
        <p:blipFill>
          <a:blip r:embed="rId4"/>
          <a:srcRect/>
          <a:stretch>
            <a:fillRect/>
          </a:stretch>
        </p:blipFill>
        <p:spPr bwMode="auto">
          <a:xfrm>
            <a:off x="4143372" y="642918"/>
            <a:ext cx="1072059" cy="1080000"/>
          </a:xfrm>
          <a:prstGeom prst="rect">
            <a:avLst/>
          </a:prstGeom>
          <a:ln>
            <a:noFill/>
          </a:ln>
          <a:effectLst>
            <a:outerShdw blurRad="292100" dist="139700" dir="2700000" algn="tl" rotWithShape="0">
              <a:srgbClr val="333333">
                <a:alpha val="65000"/>
              </a:srgbClr>
            </a:outerShdw>
          </a:effectLst>
        </p:spPr>
      </p:pic>
      <p:pic>
        <p:nvPicPr>
          <p:cNvPr id="1033" name="Picture 9" descr="D:\Art\Shapes and Graphics\Windows XP Illustration Icon\XP icon add or remove.png"/>
          <p:cNvPicPr>
            <a:picLocks noChangeAspect="1" noChangeArrowheads="1"/>
          </p:cNvPicPr>
          <p:nvPr/>
        </p:nvPicPr>
        <p:blipFill>
          <a:blip r:embed="rId5"/>
          <a:srcRect/>
          <a:stretch>
            <a:fillRect/>
          </a:stretch>
        </p:blipFill>
        <p:spPr bwMode="auto">
          <a:xfrm>
            <a:off x="6715140" y="4071942"/>
            <a:ext cx="1076059" cy="1080000"/>
          </a:xfrm>
          <a:prstGeom prst="rect">
            <a:avLst/>
          </a:prstGeom>
          <a:ln>
            <a:noFill/>
          </a:ln>
          <a:effectLst>
            <a:outerShdw blurRad="292100" dist="139700" dir="2700000" algn="tl" rotWithShape="0">
              <a:srgbClr val="333333">
                <a:alpha val="65000"/>
              </a:srgbClr>
            </a:outerShdw>
          </a:effectLst>
        </p:spPr>
      </p:pic>
      <p:pic>
        <p:nvPicPr>
          <p:cNvPr id="1035" name="Picture 11" descr="D:\Art\Shapes and Graphics\MSN Illustration Icon\MSN icon stop.png"/>
          <p:cNvPicPr>
            <a:picLocks noChangeAspect="1" noChangeArrowheads="1"/>
          </p:cNvPicPr>
          <p:nvPr/>
        </p:nvPicPr>
        <p:blipFill>
          <a:blip r:embed="rId6" cstate="print"/>
          <a:srcRect/>
          <a:stretch>
            <a:fillRect/>
          </a:stretch>
        </p:blipFill>
        <p:spPr bwMode="auto">
          <a:xfrm>
            <a:off x="2786050" y="5778000"/>
            <a:ext cx="1138790" cy="1080000"/>
          </a:xfrm>
          <a:prstGeom prst="rect">
            <a:avLst/>
          </a:prstGeom>
          <a:ln>
            <a:noFill/>
          </a:ln>
          <a:effectLst>
            <a:outerShdw blurRad="292100" dist="139700" dir="2700000" algn="tl" rotWithShape="0">
              <a:srgbClr val="333333">
                <a:alpha val="65000"/>
              </a:srgbClr>
            </a:outerShdw>
          </a:effectLst>
        </p:spPr>
      </p:pic>
      <p:grpSp>
        <p:nvGrpSpPr>
          <p:cNvPr id="3" name="Group 20"/>
          <p:cNvGrpSpPr>
            <a:grpSpLocks/>
          </p:cNvGrpSpPr>
          <p:nvPr/>
        </p:nvGrpSpPr>
        <p:grpSpPr>
          <a:xfrm>
            <a:off x="6215074" y="1643050"/>
            <a:ext cx="900000" cy="1080000"/>
            <a:chOff x="714348" y="2500306"/>
            <a:chExt cx="1752600" cy="2105025"/>
          </a:xfrm>
          <a:effectLst>
            <a:outerShdw blurRad="50800" dist="38100" dir="2700000" algn="tl" rotWithShape="0">
              <a:prstClr val="black">
                <a:alpha val="40000"/>
              </a:prstClr>
            </a:outerShdw>
          </a:effectLst>
          <a:scene3d>
            <a:camera prst="isometricOffAxis2Left"/>
            <a:lightRig rig="threePt" dir="t"/>
          </a:scene3d>
        </p:grpSpPr>
        <p:pic>
          <p:nvPicPr>
            <p:cNvPr id="1038" name="Picture 14" descr="D:\Art\Shapes and Graphics\documents folders Pages\page.png"/>
            <p:cNvPicPr>
              <a:picLocks noChangeAspect="1" noChangeArrowheads="1"/>
            </p:cNvPicPr>
            <p:nvPr/>
          </p:nvPicPr>
          <p:blipFill>
            <a:blip r:embed="rId7"/>
            <a:srcRect/>
            <a:stretch>
              <a:fillRect/>
            </a:stretch>
          </p:blipFill>
          <p:spPr bwMode="auto">
            <a:xfrm>
              <a:off x="714348" y="2500306"/>
              <a:ext cx="1752600" cy="2105025"/>
            </a:xfrm>
            <a:prstGeom prst="rect">
              <a:avLst/>
            </a:prstGeom>
            <a:noFill/>
          </p:spPr>
        </p:pic>
        <p:grpSp>
          <p:nvGrpSpPr>
            <p:cNvPr id="4" name="Group 19"/>
            <p:cNvGrpSpPr/>
            <p:nvPr/>
          </p:nvGrpSpPr>
          <p:grpSpPr>
            <a:xfrm>
              <a:off x="928662" y="2822787"/>
              <a:ext cx="1361694" cy="1626872"/>
              <a:chOff x="928662" y="2822787"/>
              <a:chExt cx="1361694" cy="1626872"/>
            </a:xfrm>
          </p:grpSpPr>
          <p:pic>
            <p:nvPicPr>
              <p:cNvPr id="1036" name="Picture 12" descr="D:\Art\Shapes and Graphics\Charts and Graphs\diagrams\visio process chart 1.png"/>
              <p:cNvPicPr>
                <a:picLocks noChangeAspect="1" noChangeArrowheads="1"/>
              </p:cNvPicPr>
              <p:nvPr/>
            </p:nvPicPr>
            <p:blipFill>
              <a:blip r:embed="rId8" cstate="print"/>
              <a:srcRect/>
              <a:stretch>
                <a:fillRect/>
              </a:stretch>
            </p:blipFill>
            <p:spPr bwMode="auto">
              <a:xfrm>
                <a:off x="928662" y="2822787"/>
                <a:ext cx="1361694" cy="791435"/>
              </a:xfrm>
              <a:prstGeom prst="rect">
                <a:avLst/>
              </a:prstGeom>
              <a:noFill/>
            </p:spPr>
          </p:pic>
          <p:pic>
            <p:nvPicPr>
              <p:cNvPr id="1039" name="Picture 15" descr="D:\Art\Shapes and Graphics\Charts and Graphs\diagrams\visio process chart 4.png"/>
              <p:cNvPicPr>
                <a:picLocks noChangeAspect="1" noChangeArrowheads="1"/>
              </p:cNvPicPr>
              <p:nvPr/>
            </p:nvPicPr>
            <p:blipFill>
              <a:blip r:embed="rId9" cstate="print"/>
              <a:srcRect/>
              <a:stretch>
                <a:fillRect/>
              </a:stretch>
            </p:blipFill>
            <p:spPr bwMode="auto">
              <a:xfrm>
                <a:off x="929110" y="3689964"/>
                <a:ext cx="1360800" cy="759695"/>
              </a:xfrm>
              <a:prstGeom prst="rect">
                <a:avLst/>
              </a:prstGeom>
              <a:noFill/>
            </p:spPr>
          </p:pic>
        </p:grpSp>
      </p:grpSp>
      <p:grpSp>
        <p:nvGrpSpPr>
          <p:cNvPr id="5" name="Group 25"/>
          <p:cNvGrpSpPr>
            <a:grpSpLocks noChangeAspect="1"/>
          </p:cNvGrpSpPr>
          <p:nvPr/>
        </p:nvGrpSpPr>
        <p:grpSpPr>
          <a:xfrm>
            <a:off x="2000232" y="1643050"/>
            <a:ext cx="899186" cy="1080000"/>
            <a:chOff x="7391400" y="428604"/>
            <a:chExt cx="1752600" cy="2105025"/>
          </a:xfrm>
          <a:scene3d>
            <a:camera prst="isometricOffAxis2Left"/>
            <a:lightRig rig="threePt" dir="t"/>
          </a:scene3d>
        </p:grpSpPr>
        <p:pic>
          <p:nvPicPr>
            <p:cNvPr id="4100" name="Picture 4" descr="D:\Art\Shapes and Graphics\documents folders Pages\page.png"/>
            <p:cNvPicPr>
              <a:picLocks noChangeAspect="1" noChangeArrowheads="1"/>
            </p:cNvPicPr>
            <p:nvPr/>
          </p:nvPicPr>
          <p:blipFill>
            <a:blip r:embed="rId7"/>
            <a:srcRect/>
            <a:stretch>
              <a:fillRect/>
            </a:stretch>
          </p:blipFill>
          <p:spPr bwMode="auto">
            <a:xfrm>
              <a:off x="7391400" y="428604"/>
              <a:ext cx="1752600" cy="2105025"/>
            </a:xfrm>
            <a:prstGeom prst="rect">
              <a:avLst/>
            </a:prstGeom>
            <a:noFill/>
          </p:spPr>
        </p:pic>
        <p:pic>
          <p:nvPicPr>
            <p:cNvPr id="4098" name="Picture 2" descr="D:\Art\Shapes and Graphics\Symbols\question.png"/>
            <p:cNvPicPr>
              <a:picLocks noChangeAspect="1" noChangeArrowheads="1"/>
            </p:cNvPicPr>
            <p:nvPr/>
          </p:nvPicPr>
          <p:blipFill>
            <a:blip r:embed="rId10"/>
            <a:srcRect/>
            <a:stretch>
              <a:fillRect/>
            </a:stretch>
          </p:blipFill>
          <p:spPr bwMode="auto">
            <a:xfrm>
              <a:off x="7605713" y="657204"/>
              <a:ext cx="1323975" cy="1647825"/>
            </a:xfrm>
            <a:prstGeom prst="rect">
              <a:avLst/>
            </a:prstGeom>
            <a:noFill/>
          </p:spPr>
        </p:pic>
      </p:grpSp>
      <p:sp>
        <p:nvSpPr>
          <p:cNvPr id="30" name="Title 29"/>
          <p:cNvSpPr>
            <a:spLocks noGrp="1"/>
          </p:cNvSpPr>
          <p:nvPr>
            <p:ph type="title"/>
          </p:nvPr>
        </p:nvSpPr>
        <p:spPr/>
        <p:txBody>
          <a:bodyPr/>
          <a:lstStyle/>
          <a:p>
            <a:r>
              <a:rPr lang="en-GB" b="1" dirty="0" smtClean="0"/>
              <a:t>Relationships</a:t>
            </a:r>
            <a:endParaRPr lang="en-GB" b="1" dirty="0"/>
          </a:p>
        </p:txBody>
      </p:sp>
      <p:grpSp>
        <p:nvGrpSpPr>
          <p:cNvPr id="6" name="Group 40"/>
          <p:cNvGrpSpPr/>
          <p:nvPr/>
        </p:nvGrpSpPr>
        <p:grpSpPr>
          <a:xfrm>
            <a:off x="5357818" y="5778000"/>
            <a:ext cx="900000" cy="1080000"/>
            <a:chOff x="285720" y="4286256"/>
            <a:chExt cx="1752600" cy="2105025"/>
          </a:xfrm>
          <a:scene3d>
            <a:camera prst="isometricOffAxis2Left"/>
            <a:lightRig rig="threePt" dir="t"/>
          </a:scene3d>
        </p:grpSpPr>
        <p:pic>
          <p:nvPicPr>
            <p:cNvPr id="4102" name="Picture 6" descr="D:\Art\Shapes and Graphics\documents folders Pages\page.png"/>
            <p:cNvPicPr>
              <a:picLocks noChangeAspect="1" noChangeArrowheads="1"/>
            </p:cNvPicPr>
            <p:nvPr/>
          </p:nvPicPr>
          <p:blipFill>
            <a:blip r:embed="rId7"/>
            <a:srcRect/>
            <a:stretch>
              <a:fillRect/>
            </a:stretch>
          </p:blipFill>
          <p:spPr bwMode="auto">
            <a:xfrm>
              <a:off x="285720" y="4286256"/>
              <a:ext cx="1752600" cy="2105025"/>
            </a:xfrm>
            <a:prstGeom prst="rect">
              <a:avLst/>
            </a:prstGeom>
            <a:noFill/>
          </p:spPr>
        </p:pic>
        <p:grpSp>
          <p:nvGrpSpPr>
            <p:cNvPr id="7" name="Group 39"/>
            <p:cNvGrpSpPr/>
            <p:nvPr/>
          </p:nvGrpSpPr>
          <p:grpSpPr>
            <a:xfrm>
              <a:off x="571472" y="4572008"/>
              <a:ext cx="1214446" cy="1533524"/>
              <a:chOff x="571472" y="4643446"/>
              <a:chExt cx="1214446" cy="1533524"/>
            </a:xfrm>
          </p:grpSpPr>
          <p:pic>
            <p:nvPicPr>
              <p:cNvPr id="4101" name="Picture 5" descr="D:\Art\Shapes and Graphics\Bullets\check box.png"/>
              <p:cNvPicPr>
                <a:picLocks noChangeAspect="1" noChangeArrowheads="1"/>
              </p:cNvPicPr>
              <p:nvPr/>
            </p:nvPicPr>
            <p:blipFill>
              <a:blip r:embed="rId11" cstate="print"/>
              <a:srcRect/>
              <a:stretch>
                <a:fillRect/>
              </a:stretch>
            </p:blipFill>
            <p:spPr bwMode="auto">
              <a:xfrm>
                <a:off x="571472" y="4643446"/>
                <a:ext cx="560981" cy="533392"/>
              </a:xfrm>
              <a:prstGeom prst="rect">
                <a:avLst/>
              </a:prstGeom>
              <a:ln>
                <a:noFill/>
              </a:ln>
              <a:effectLst>
                <a:outerShdw blurRad="292100" dist="139700" dir="2700000" algn="tl" rotWithShape="0">
                  <a:srgbClr val="333333">
                    <a:alpha val="65000"/>
                  </a:srgbClr>
                </a:outerShdw>
              </a:effectLst>
            </p:spPr>
          </p:pic>
          <p:pic>
            <p:nvPicPr>
              <p:cNvPr id="32" name="Picture 5" descr="D:\Art\Shapes and Graphics\Bullets\check box.png"/>
              <p:cNvPicPr>
                <a:picLocks noChangeAspect="1" noChangeArrowheads="1"/>
              </p:cNvPicPr>
              <p:nvPr/>
            </p:nvPicPr>
            <p:blipFill>
              <a:blip r:embed="rId11" cstate="print"/>
              <a:srcRect/>
              <a:stretch>
                <a:fillRect/>
              </a:stretch>
            </p:blipFill>
            <p:spPr bwMode="auto">
              <a:xfrm>
                <a:off x="571472" y="5143512"/>
                <a:ext cx="560981" cy="533392"/>
              </a:xfrm>
              <a:prstGeom prst="rect">
                <a:avLst/>
              </a:prstGeom>
              <a:ln>
                <a:noFill/>
              </a:ln>
              <a:effectLst>
                <a:outerShdw blurRad="292100" dist="139700" dir="2700000" algn="tl" rotWithShape="0">
                  <a:srgbClr val="333333">
                    <a:alpha val="65000"/>
                  </a:srgbClr>
                </a:outerShdw>
              </a:effectLst>
            </p:spPr>
          </p:pic>
          <p:pic>
            <p:nvPicPr>
              <p:cNvPr id="34" name="Picture 5" descr="D:\Art\Shapes and Graphics\Bullets\check box.png"/>
              <p:cNvPicPr>
                <a:picLocks noChangeAspect="1" noChangeArrowheads="1"/>
              </p:cNvPicPr>
              <p:nvPr/>
            </p:nvPicPr>
            <p:blipFill>
              <a:blip r:embed="rId11" cstate="print"/>
              <a:srcRect/>
              <a:stretch>
                <a:fillRect/>
              </a:stretch>
            </p:blipFill>
            <p:spPr bwMode="auto">
              <a:xfrm>
                <a:off x="571472" y="5643578"/>
                <a:ext cx="560981" cy="533392"/>
              </a:xfrm>
              <a:prstGeom prst="rect">
                <a:avLst/>
              </a:prstGeom>
              <a:ln>
                <a:noFill/>
              </a:ln>
              <a:effectLst>
                <a:outerShdw blurRad="292100" dist="139700" dir="2700000" algn="tl" rotWithShape="0">
                  <a:srgbClr val="333333">
                    <a:alpha val="65000"/>
                  </a:srgbClr>
                </a:outerShdw>
              </a:effectLst>
            </p:spPr>
          </p:pic>
          <p:pic>
            <p:nvPicPr>
              <p:cNvPr id="35" name="Picture 5" descr="D:\Art\Shapes and Graphics\Bullets\check box.png"/>
              <p:cNvPicPr>
                <a:picLocks noChangeAspect="1" noChangeArrowheads="1"/>
              </p:cNvPicPr>
              <p:nvPr/>
            </p:nvPicPr>
            <p:blipFill>
              <a:blip r:embed="rId11" cstate="print"/>
              <a:srcRect/>
              <a:stretch>
                <a:fillRect/>
              </a:stretch>
            </p:blipFill>
            <p:spPr bwMode="auto">
              <a:xfrm>
                <a:off x="1224937" y="4643446"/>
                <a:ext cx="560981" cy="533392"/>
              </a:xfrm>
              <a:prstGeom prst="rect">
                <a:avLst/>
              </a:prstGeom>
              <a:ln>
                <a:noFill/>
              </a:ln>
              <a:effectLst>
                <a:outerShdw blurRad="292100" dist="139700" dir="2700000" algn="tl" rotWithShape="0">
                  <a:srgbClr val="333333">
                    <a:alpha val="65000"/>
                  </a:srgbClr>
                </a:outerShdw>
              </a:effectLst>
            </p:spPr>
          </p:pic>
          <p:pic>
            <p:nvPicPr>
              <p:cNvPr id="37" name="Picture 5" descr="D:\Art\Shapes and Graphics\Bullets\check box.png"/>
              <p:cNvPicPr>
                <a:picLocks noChangeAspect="1" noChangeArrowheads="1"/>
              </p:cNvPicPr>
              <p:nvPr/>
            </p:nvPicPr>
            <p:blipFill>
              <a:blip r:embed="rId11" cstate="print"/>
              <a:srcRect/>
              <a:stretch>
                <a:fillRect/>
              </a:stretch>
            </p:blipFill>
            <p:spPr bwMode="auto">
              <a:xfrm>
                <a:off x="1224937" y="5143512"/>
                <a:ext cx="560981" cy="533392"/>
              </a:xfrm>
              <a:prstGeom prst="rect">
                <a:avLst/>
              </a:prstGeom>
              <a:ln>
                <a:noFill/>
              </a:ln>
              <a:effectLst>
                <a:outerShdw blurRad="292100" dist="139700" dir="2700000" algn="tl" rotWithShape="0">
                  <a:srgbClr val="333333">
                    <a:alpha val="65000"/>
                  </a:srgbClr>
                </a:outerShdw>
              </a:effectLst>
            </p:spPr>
          </p:pic>
          <p:pic>
            <p:nvPicPr>
              <p:cNvPr id="38" name="Picture 5" descr="D:\Art\Shapes and Graphics\Bullets\check box.png"/>
              <p:cNvPicPr>
                <a:picLocks noChangeAspect="1" noChangeArrowheads="1"/>
              </p:cNvPicPr>
              <p:nvPr/>
            </p:nvPicPr>
            <p:blipFill>
              <a:blip r:embed="rId11" cstate="print"/>
              <a:srcRect/>
              <a:stretch>
                <a:fillRect/>
              </a:stretch>
            </p:blipFill>
            <p:spPr bwMode="auto">
              <a:xfrm>
                <a:off x="1224937" y="5643578"/>
                <a:ext cx="560981" cy="533392"/>
              </a:xfrm>
              <a:prstGeom prst="rect">
                <a:avLst/>
              </a:prstGeom>
              <a:ln>
                <a:noFill/>
              </a:ln>
              <a:effectLst>
                <a:outerShdw blurRad="292100" dist="139700" dir="2700000" algn="tl" rotWithShape="0">
                  <a:srgbClr val="333333">
                    <a:alpha val="65000"/>
                  </a:srgbClr>
                </a:outerShdw>
              </a:effectLst>
            </p:spPr>
          </p:pic>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32"/>
                                        </p:tgtEl>
                                        <p:attrNameLst>
                                          <p:attrName>style.visibility</p:attrName>
                                        </p:attrNameLst>
                                      </p:cBhvr>
                                      <p:to>
                                        <p:strVal val="visible"/>
                                      </p:to>
                                    </p:set>
                                    <p:animEffect transition="in" filter="fade">
                                      <p:cBhvr>
                                        <p:cTn id="16" dur="1000"/>
                                        <p:tgtEl>
                                          <p:spTgt spid="1032"/>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1000"/>
                                        <p:tgtEl>
                                          <p:spTgt spid="48"/>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33"/>
                                        </p:tgtEl>
                                        <p:attrNameLst>
                                          <p:attrName>style.visibility</p:attrName>
                                        </p:attrNameLst>
                                      </p:cBhvr>
                                      <p:to>
                                        <p:strVal val="visible"/>
                                      </p:to>
                                    </p:set>
                                    <p:animEffect transition="in" filter="fade">
                                      <p:cBhvr>
                                        <p:cTn id="38" dur="1000"/>
                                        <p:tgtEl>
                                          <p:spTgt spid="1033"/>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childTnLst>
                                </p:cTn>
                              </p:par>
                            </p:childTnLst>
                          </p:cTn>
                        </p:par>
                        <p:par>
                          <p:cTn id="56" fill="hold">
                            <p:stCondLst>
                              <p:cond delay="2000"/>
                            </p:stCondLst>
                            <p:childTnLst>
                              <p:par>
                                <p:cTn id="57" presetID="10" presetClass="entr" presetSubtype="0"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1000"/>
                                        <p:tgtEl>
                                          <p:spTgt spid="7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035"/>
                                        </p:tgtEl>
                                        <p:attrNameLst>
                                          <p:attrName>style.visibility</p:attrName>
                                        </p:attrNameLst>
                                      </p:cBhvr>
                                      <p:to>
                                        <p:strVal val="visible"/>
                                      </p:to>
                                    </p:set>
                                    <p:animEffect transition="in" filter="fade">
                                      <p:cBhvr>
                                        <p:cTn id="64" dur="1000"/>
                                        <p:tgtEl>
                                          <p:spTgt spid="1035"/>
                                        </p:tgtEl>
                                      </p:cBhvr>
                                    </p:animEffect>
                                  </p:childTnLst>
                                </p:cTn>
                              </p:par>
                            </p:childTnLst>
                          </p:cTn>
                        </p:par>
                        <p:par>
                          <p:cTn id="65" fill="hold">
                            <p:stCondLst>
                              <p:cond delay="1000"/>
                            </p:stCondLst>
                            <p:childTnLst>
                              <p:par>
                                <p:cTn id="66" presetID="10" presetClass="entr" presetSubtype="0" fill="hold"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1000"/>
                                        <p:tgtEl>
                                          <p:spTgt spid="59"/>
                                        </p:tgtEl>
                                      </p:cBhvr>
                                    </p:animEffect>
                                  </p:childTnLst>
                                </p:cTn>
                              </p:par>
                            </p:childTnLst>
                          </p:cTn>
                        </p:par>
                        <p:par>
                          <p:cTn id="69" fill="hold">
                            <p:stCondLst>
                              <p:cond delay="2000"/>
                            </p:stCondLst>
                            <p:childTnLst>
                              <p:par>
                                <p:cTn id="70" presetID="10" presetClass="entr" presetSubtype="0" fill="hold"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childTnLst>
                                </p:cTn>
                              </p:par>
                            </p:childTnLst>
                          </p:cTn>
                        </p:par>
                        <p:par>
                          <p:cTn id="73" fill="hold">
                            <p:stCondLst>
                              <p:cond delay="3000"/>
                            </p:stCondLst>
                            <p:childTnLst>
                              <p:par>
                                <p:cTn id="74" presetID="10"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1000"/>
                                        <p:tgtEl>
                                          <p:spTgt spid="63"/>
                                        </p:tgtEl>
                                      </p:cBhvr>
                                    </p:animEffect>
                                  </p:childTnLst>
                                </p:cTn>
                              </p:par>
                            </p:childTnLst>
                          </p:cTn>
                        </p:par>
                        <p:par>
                          <p:cTn id="77" fill="hold">
                            <p:stCondLst>
                              <p:cond delay="4000"/>
                            </p:stCondLst>
                            <p:childTnLst>
                              <p:par>
                                <p:cTn id="78" presetID="10" presetClass="entr" presetSubtype="0" fill="hold" nodeType="after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fade">
                                      <p:cBhvr>
                                        <p:cTn id="80" dur="1000"/>
                                        <p:tgtEl>
                                          <p:spTgt spid="81"/>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029"/>
                                        </p:tgtEl>
                                        <p:attrNameLst>
                                          <p:attrName>style.visibility</p:attrName>
                                        </p:attrNameLst>
                                      </p:cBhvr>
                                      <p:to>
                                        <p:strVal val="visible"/>
                                      </p:to>
                                    </p:set>
                                    <p:animEffect transition="in" filter="fade">
                                      <p:cBhvr>
                                        <p:cTn id="85" dur="1000"/>
                                        <p:tgtEl>
                                          <p:spTgt spid="1029"/>
                                        </p:tgtEl>
                                      </p:cBhvr>
                                    </p:animEffect>
                                  </p:childTnLst>
                                </p:cTn>
                              </p:par>
                            </p:childTnLst>
                          </p:cTn>
                        </p:par>
                        <p:par>
                          <p:cTn id="86" fill="hold">
                            <p:stCondLst>
                              <p:cond delay="1000"/>
                            </p:stCondLst>
                            <p:childTnLst>
                              <p:par>
                                <p:cTn id="87" presetID="10" presetClass="entr" presetSubtype="0" fill="hold" nodeType="after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childTnLst>
                                </p:cTn>
                              </p:par>
                            </p:childTnLst>
                          </p:cTn>
                        </p:par>
                        <p:par>
                          <p:cTn id="90" fill="hold">
                            <p:stCondLst>
                              <p:cond delay="2000"/>
                            </p:stCondLst>
                            <p:childTnLst>
                              <p:par>
                                <p:cTn id="91" presetID="10" presetClass="entr" presetSubtype="0" fill="hold" nodeType="after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fade">
                                      <p:cBhvr>
                                        <p:cTn id="93" dur="1000"/>
                                        <p:tgtEl>
                                          <p:spTgt spid="67"/>
                                        </p:tgtEl>
                                      </p:cBhvr>
                                    </p:animEffect>
                                  </p:childTnLst>
                                </p:cTn>
                              </p:par>
                            </p:childTnLst>
                          </p:cTn>
                        </p:par>
                        <p:par>
                          <p:cTn id="94" fill="hold">
                            <p:stCondLst>
                              <p:cond delay="3000"/>
                            </p:stCondLst>
                            <p:childTnLst>
                              <p:par>
                                <p:cTn id="95" presetID="10" presetClass="entr" presetSubtype="0" fill="hold"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1000"/>
                                        <p:tgtEl>
                                          <p:spTgt spid="69"/>
                                        </p:tgtEl>
                                      </p:cBhvr>
                                    </p:animEffect>
                                  </p:childTnLst>
                                </p:cTn>
                              </p:par>
                            </p:childTnLst>
                          </p:cTn>
                        </p:par>
                        <p:par>
                          <p:cTn id="98" fill="hold">
                            <p:stCondLst>
                              <p:cond delay="4000"/>
                            </p:stCondLst>
                            <p:childTnLst>
                              <p:par>
                                <p:cTn id="99" presetID="10" presetClass="entr" presetSubtype="0" fill="hold" nodeType="afterEffect">
                                  <p:stCondLst>
                                    <p:cond delay="0"/>
                                  </p:stCondLst>
                                  <p:childTnLst>
                                    <p:set>
                                      <p:cBhvr>
                                        <p:cTn id="100" dur="1" fill="hold">
                                          <p:stCondLst>
                                            <p:cond delay="0"/>
                                          </p:stCondLst>
                                        </p:cTn>
                                        <p:tgtEl>
                                          <p:spTgt spid="71"/>
                                        </p:tgtEl>
                                        <p:attrNameLst>
                                          <p:attrName>style.visibility</p:attrName>
                                        </p:attrNameLst>
                                      </p:cBhvr>
                                      <p:to>
                                        <p:strVal val="visible"/>
                                      </p:to>
                                    </p:set>
                                    <p:animEffect transition="in" filter="fade">
                                      <p:cBhvr>
                                        <p:cTn id="101" dur="1000"/>
                                        <p:tgtEl>
                                          <p:spTgt spid="71"/>
                                        </p:tgtEl>
                                      </p:cBhvr>
                                    </p:animEffect>
                                  </p:childTnLst>
                                </p:cTn>
                              </p:par>
                            </p:childTnLst>
                          </p:cTn>
                        </p:par>
                        <p:par>
                          <p:cTn id="102" fill="hold">
                            <p:stCondLst>
                              <p:cond delay="5000"/>
                            </p:stCondLst>
                            <p:childTnLst>
                              <p:par>
                                <p:cTn id="103" presetID="10" presetClass="entr" presetSubtype="0" fill="hold"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1000"/>
                                        <p:tgtEl>
                                          <p:spTgt spid="73"/>
                                        </p:tgtEl>
                                      </p:cBhvr>
                                    </p:animEffect>
                                  </p:childTnLst>
                                </p:cTn>
                              </p:par>
                            </p:childTnLst>
                          </p:cTn>
                        </p:par>
                        <p:par>
                          <p:cTn id="106" fill="hold">
                            <p:stCondLst>
                              <p:cond delay="6000"/>
                            </p:stCondLst>
                            <p:childTnLst>
                              <p:par>
                                <p:cTn id="107" presetID="10" presetClass="entr" presetSubtype="0" fill="hold" nodeType="afterEffect">
                                  <p:stCondLst>
                                    <p:cond delay="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1000"/>
                                        <p:tgtEl>
                                          <p:spTgt spid="75"/>
                                        </p:tgtEl>
                                      </p:cBhvr>
                                    </p:animEffect>
                                  </p:childTnLst>
                                </p:cTn>
                              </p:par>
                            </p:childTnLst>
                          </p:cTn>
                        </p:par>
                        <p:par>
                          <p:cTn id="110" fill="hold">
                            <p:stCondLst>
                              <p:cond delay="7000"/>
                            </p:stCondLst>
                            <p:childTnLst>
                              <p:par>
                                <p:cTn id="111" presetID="10" presetClass="entr" presetSubtype="0" fill="hold"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fade">
                                      <p:cBhvr>
                                        <p:cTn id="113" dur="1000"/>
                                        <p:tgtEl>
                                          <p:spTgt spid="77"/>
                                        </p:tgtEl>
                                      </p:cBhvr>
                                    </p:animEffect>
                                  </p:childTnLst>
                                </p:cTn>
                              </p:par>
                            </p:childTnLst>
                          </p:cTn>
                        </p:par>
                      </p:childTnLst>
                    </p:cTn>
                  </p:par>
                  <p:par>
                    <p:cTn id="114" fill="hold">
                      <p:stCondLst>
                        <p:cond delay="indefinite"/>
                      </p:stCondLst>
                      <p:childTnLst>
                        <p:par>
                          <p:cTn id="115" fill="hold">
                            <p:stCondLst>
                              <p:cond delay="0"/>
                            </p:stCondLst>
                            <p:childTnLst>
                              <p:par>
                                <p:cTn id="116" presetID="6" presetClass="entr" presetSubtype="32" fill="hold" nodeType="click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circle(out)">
                                      <p:cBhvr>
                                        <p:cTn id="1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GB"/>
              <a:t>Work Item User Interface</a:t>
            </a:r>
          </a:p>
        </p:txBody>
      </p:sp>
      <p:pic>
        <p:nvPicPr>
          <p:cNvPr id="142341" name="Picture 5"/>
          <p:cNvPicPr>
            <a:picLocks noChangeAspect="1" noChangeArrowheads="1"/>
          </p:cNvPicPr>
          <p:nvPr/>
        </p:nvPicPr>
        <p:blipFill>
          <a:blip r:embed="rId2"/>
          <a:srcRect/>
          <a:stretch>
            <a:fillRect/>
          </a:stretch>
        </p:blipFill>
        <p:spPr bwMode="auto">
          <a:xfrm>
            <a:off x="428625" y="1066800"/>
            <a:ext cx="5667375" cy="5600700"/>
          </a:xfrm>
          <a:prstGeom prst="rect">
            <a:avLst/>
          </a:prstGeom>
          <a:ln>
            <a:noFill/>
          </a:ln>
          <a:effectLst>
            <a:outerShdw blurRad="292100" dist="139700" dir="2700000" algn="tl" rotWithShape="0">
              <a:srgbClr val="333333">
                <a:alpha val="65000"/>
              </a:srgbClr>
            </a:outerShdw>
          </a:effectLst>
        </p:spPr>
      </p:pic>
      <p:pic>
        <p:nvPicPr>
          <p:cNvPr id="142343" name="Picture 7"/>
          <p:cNvPicPr>
            <a:picLocks noChangeAspect="1" noChangeArrowheads="1"/>
          </p:cNvPicPr>
          <p:nvPr/>
        </p:nvPicPr>
        <p:blipFill>
          <a:blip r:embed="rId3"/>
          <a:srcRect/>
          <a:stretch>
            <a:fillRect/>
          </a:stretch>
        </p:blipFill>
        <p:spPr bwMode="auto">
          <a:xfrm>
            <a:off x="504825" y="3429000"/>
            <a:ext cx="5476875" cy="3152775"/>
          </a:xfrm>
          <a:prstGeom prst="rect">
            <a:avLst/>
          </a:prstGeom>
          <a:noFill/>
          <a:ln w="12700">
            <a:noFill/>
            <a:miter lim="800000"/>
            <a:headEnd/>
            <a:tailEnd/>
          </a:ln>
          <a:effectLst/>
        </p:spPr>
      </p:pic>
      <p:pic>
        <p:nvPicPr>
          <p:cNvPr id="142340" name="Picture 4"/>
          <p:cNvPicPr>
            <a:picLocks noChangeAspect="1" noChangeArrowheads="1"/>
          </p:cNvPicPr>
          <p:nvPr/>
        </p:nvPicPr>
        <p:blipFill>
          <a:blip r:embed="rId4"/>
          <a:srcRect/>
          <a:stretch>
            <a:fillRect/>
          </a:stretch>
        </p:blipFill>
        <p:spPr bwMode="auto">
          <a:xfrm>
            <a:off x="3429000" y="3429000"/>
            <a:ext cx="5219700" cy="25336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341"/>
                                        </p:tgtEl>
                                        <p:attrNameLst>
                                          <p:attrName>style.visibility</p:attrName>
                                        </p:attrNameLst>
                                      </p:cBhvr>
                                      <p:to>
                                        <p:strVal val="visible"/>
                                      </p:to>
                                    </p:set>
                                    <p:animEffect transition="in" filter="fade">
                                      <p:cBhvr>
                                        <p:cTn id="7" dur="500"/>
                                        <p:tgtEl>
                                          <p:spTgt spid="1423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2343"/>
                                        </p:tgtEl>
                                        <p:attrNameLst>
                                          <p:attrName>style.visibility</p:attrName>
                                        </p:attrNameLst>
                                      </p:cBhvr>
                                      <p:to>
                                        <p:strVal val="visible"/>
                                      </p:to>
                                    </p:set>
                                    <p:animEffect transition="in" filter="fade">
                                      <p:cBhvr>
                                        <p:cTn id="12" dur="500"/>
                                        <p:tgtEl>
                                          <p:spTgt spid="1423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2340"/>
                                        </p:tgtEl>
                                        <p:attrNameLst>
                                          <p:attrName>style.visibility</p:attrName>
                                        </p:attrNameLst>
                                      </p:cBhvr>
                                      <p:to>
                                        <p:strVal val="visible"/>
                                      </p:to>
                                    </p:set>
                                    <p:animEffect transition="in" filter="fade">
                                      <p:cBhvr>
                                        <p:cTn id="17" dur="500"/>
                                        <p:tgtEl>
                                          <p:spTgt spid="142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5" name="Picture 3"/>
          <p:cNvPicPr>
            <a:picLocks noChangeAspect="1" noChangeArrowheads="1"/>
          </p:cNvPicPr>
          <p:nvPr/>
        </p:nvPicPr>
        <p:blipFill>
          <a:blip r:embed="rId2"/>
          <a:srcRect/>
          <a:stretch>
            <a:fillRect/>
          </a:stretch>
        </p:blipFill>
        <p:spPr bwMode="auto">
          <a:xfrm>
            <a:off x="1500166" y="3929066"/>
            <a:ext cx="7267575" cy="2505075"/>
          </a:xfrm>
          <a:prstGeom prst="rect">
            <a:avLst/>
          </a:prstGeom>
          <a:ln>
            <a:noFill/>
          </a:ln>
          <a:effectLst>
            <a:outerShdw blurRad="292100" dist="139700" dir="2700000" algn="tl" rotWithShape="0">
              <a:srgbClr val="333333">
                <a:alpha val="65000"/>
              </a:srgbClr>
            </a:outerShdw>
          </a:effectLst>
        </p:spPr>
      </p:pic>
      <p:pic>
        <p:nvPicPr>
          <p:cNvPr id="64516" name="Picture 4"/>
          <p:cNvPicPr>
            <a:picLocks noChangeArrowheads="1"/>
          </p:cNvPicPr>
          <p:nvPr/>
        </p:nvPicPr>
        <p:blipFill>
          <a:blip r:embed="rId3"/>
          <a:srcRect/>
          <a:stretch>
            <a:fillRect/>
          </a:stretch>
        </p:blipFill>
        <p:spPr bwMode="auto">
          <a:xfrm>
            <a:off x="1500166" y="3929065"/>
            <a:ext cx="7268400" cy="2505600"/>
          </a:xfrm>
          <a:prstGeom prst="rect">
            <a:avLst/>
          </a:prstGeom>
          <a:ln>
            <a:noFill/>
          </a:ln>
          <a:effectLst>
            <a:outerShdw blurRad="292100" dist="139700" dir="2700000" algn="tl" rotWithShape="0">
              <a:srgbClr val="333333">
                <a:alpha val="65000"/>
              </a:srgbClr>
            </a:outerShdw>
          </a:effectLst>
        </p:spPr>
      </p:pic>
      <p:pic>
        <p:nvPicPr>
          <p:cNvPr id="8" name="Picture 8"/>
          <p:cNvPicPr>
            <a:picLocks noChangeAspect="1" noChangeArrowheads="1"/>
          </p:cNvPicPr>
          <p:nvPr/>
        </p:nvPicPr>
        <p:blipFill>
          <a:blip r:embed="rId4"/>
          <a:srcRect b="-5000"/>
          <a:stretch>
            <a:fillRect/>
          </a:stretch>
        </p:blipFill>
        <p:spPr bwMode="auto">
          <a:xfrm>
            <a:off x="1500166" y="3714752"/>
            <a:ext cx="7214530" cy="3000396"/>
          </a:xfrm>
          <a:prstGeom prst="rect">
            <a:avLst/>
          </a:prstGeom>
          <a:ln>
            <a:noFill/>
          </a:ln>
          <a:effectLst>
            <a:outerShdw blurRad="292100" dist="139700" dir="2700000" algn="tl" rotWithShape="0">
              <a:srgbClr val="333333">
                <a:alpha val="65000"/>
              </a:srgbClr>
            </a:outerShdw>
            <a:softEdge rad="63500"/>
          </a:effectLst>
        </p:spPr>
      </p:pic>
      <p:pic>
        <p:nvPicPr>
          <p:cNvPr id="10" name="Picture 4"/>
          <p:cNvPicPr>
            <a:picLocks noChangeAspect="1" noChangeArrowheads="1"/>
          </p:cNvPicPr>
          <p:nvPr/>
        </p:nvPicPr>
        <p:blipFill>
          <a:blip r:embed="rId5"/>
          <a:srcRect/>
          <a:stretch>
            <a:fillRect/>
          </a:stretch>
        </p:blipFill>
        <p:spPr bwMode="auto">
          <a:xfrm>
            <a:off x="3429000" y="3429000"/>
            <a:ext cx="5219700" cy="2533650"/>
          </a:xfrm>
          <a:prstGeom prst="rect">
            <a:avLst/>
          </a:prstGeom>
          <a:ln>
            <a:noFill/>
          </a:ln>
          <a:effectLst>
            <a:outerShdw blurRad="292100" dist="139700" dir="2700000" algn="tl" rotWithShape="0">
              <a:srgbClr val="333333">
                <a:alpha val="65000"/>
              </a:srgbClr>
            </a:outerShdw>
          </a:effectLst>
        </p:spPr>
      </p:pic>
      <p:sp>
        <p:nvSpPr>
          <p:cNvPr id="138242" name="Rectangle 2"/>
          <p:cNvSpPr>
            <a:spLocks noGrp="1" noChangeArrowheads="1"/>
          </p:cNvSpPr>
          <p:nvPr>
            <p:ph type="title"/>
          </p:nvPr>
        </p:nvSpPr>
        <p:spPr/>
        <p:txBody>
          <a:bodyPr/>
          <a:lstStyle/>
          <a:p>
            <a:r>
              <a:rPr lang="en-GB"/>
              <a:t>MS Project</a:t>
            </a:r>
          </a:p>
        </p:txBody>
      </p:sp>
      <p:pic>
        <p:nvPicPr>
          <p:cNvPr id="138245" name="Picture 5" descr="curved arrow 3"/>
          <p:cNvPicPr>
            <a:picLocks noChangeAspect="1" noChangeArrowheads="1"/>
          </p:cNvPicPr>
          <p:nvPr/>
        </p:nvPicPr>
        <p:blipFill>
          <a:blip r:embed="rId6"/>
          <a:srcRect/>
          <a:stretch>
            <a:fillRect/>
          </a:stretch>
        </p:blipFill>
        <p:spPr bwMode="auto">
          <a:xfrm rot="10268581">
            <a:off x="4851319" y="1977873"/>
            <a:ext cx="1712913" cy="1905000"/>
          </a:xfrm>
          <a:prstGeom prst="rect">
            <a:avLst/>
          </a:prstGeom>
          <a:noFill/>
        </p:spPr>
      </p:pic>
      <p:pic>
        <p:nvPicPr>
          <p:cNvPr id="138244" name="Picture 4" descr="curved arrow 3"/>
          <p:cNvPicPr>
            <a:picLocks noChangeAspect="1" noChangeArrowheads="1"/>
          </p:cNvPicPr>
          <p:nvPr/>
        </p:nvPicPr>
        <p:blipFill>
          <a:blip r:embed="rId6"/>
          <a:srcRect/>
          <a:stretch>
            <a:fillRect/>
          </a:stretch>
        </p:blipFill>
        <p:spPr bwMode="auto">
          <a:xfrm rot="-1656165">
            <a:off x="228600" y="4953000"/>
            <a:ext cx="1712913" cy="1905000"/>
          </a:xfrm>
          <a:prstGeom prst="rect">
            <a:avLst/>
          </a:prstGeom>
          <a:noFill/>
        </p:spPr>
      </p:pic>
      <p:pic>
        <p:nvPicPr>
          <p:cNvPr id="12" name="Picture 5" descr="curved arrow 3"/>
          <p:cNvPicPr>
            <a:picLocks noChangeAspect="1" noChangeArrowheads="1"/>
          </p:cNvPicPr>
          <p:nvPr/>
        </p:nvPicPr>
        <p:blipFill>
          <a:blip r:embed="rId6"/>
          <a:srcRect/>
          <a:stretch>
            <a:fillRect/>
          </a:stretch>
        </p:blipFill>
        <p:spPr bwMode="auto">
          <a:xfrm rot="10268581">
            <a:off x="5118922" y="1310560"/>
            <a:ext cx="2381906" cy="2649014"/>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accel="50000" decel="50000" fill="hold" nodeType="afterEffect">
                                  <p:stCondLst>
                                    <p:cond delay="0"/>
                                  </p:stCondLst>
                                  <p:childTnLst>
                                    <p:animMotion origin="layout" path="M 3.33333E-6 2.94934E-6 L -0.38872 -0.3419 " pathEditMode="relative" rAng="0" ptsTypes="AA">
                                      <p:cBhvr>
                                        <p:cTn id="6" dur="2000" fill="hold"/>
                                        <p:tgtEl>
                                          <p:spTgt spid="10"/>
                                        </p:tgtEl>
                                        <p:attrNameLst>
                                          <p:attrName>ppt_x</p:attrName>
                                          <p:attrName>ppt_y</p:attrName>
                                        </p:attrNameLst>
                                      </p:cBhvr>
                                      <p:rCtr x="-194" y="-171"/>
                                    </p:animMotion>
                                  </p:childTnLst>
                                </p:cTn>
                              </p:par>
                              <p:par>
                                <p:cTn id="7" presetID="6" presetClass="emph" presetSubtype="0" fill="hold" nodeType="withEffect">
                                  <p:stCondLst>
                                    <p:cond delay="0"/>
                                  </p:stCondLst>
                                  <p:childTnLst>
                                    <p:animScale>
                                      <p:cBhvr>
                                        <p:cTn id="8" dur="2000" fill="hold"/>
                                        <p:tgtEl>
                                          <p:spTgt spid="10"/>
                                        </p:tgtEl>
                                      </p:cBhvr>
                                      <p:by x="85000" y="85000"/>
                                    </p:animScale>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38245"/>
                                        </p:tgtEl>
                                        <p:attrNameLst>
                                          <p:attrName>style.visibility</p:attrName>
                                        </p:attrNameLst>
                                      </p:cBhvr>
                                      <p:to>
                                        <p:strVal val="visible"/>
                                      </p:to>
                                    </p:set>
                                    <p:animEffect transition="in" filter="wipe(up)">
                                      <p:cBhvr>
                                        <p:cTn id="13" dur="500"/>
                                        <p:tgtEl>
                                          <p:spTgt spid="138245"/>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64515"/>
                                        </p:tgtEl>
                                        <p:attrNameLst>
                                          <p:attrName>style.visibility</p:attrName>
                                        </p:attrNameLst>
                                      </p:cBhvr>
                                      <p:to>
                                        <p:strVal val="visible"/>
                                      </p:to>
                                    </p:set>
                                    <p:animEffect transition="in" filter="fade">
                                      <p:cBhvr>
                                        <p:cTn id="17" dur="1000"/>
                                        <p:tgtEl>
                                          <p:spTgt spid="645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8244"/>
                                        </p:tgtEl>
                                        <p:attrNameLst>
                                          <p:attrName>style.visibility</p:attrName>
                                        </p:attrNameLst>
                                      </p:cBhvr>
                                      <p:to>
                                        <p:strVal val="visible"/>
                                      </p:to>
                                    </p:set>
                                    <p:animEffect transition="in" filter="wipe(down)">
                                      <p:cBhvr>
                                        <p:cTn id="22" dur="500"/>
                                        <p:tgtEl>
                                          <p:spTgt spid="1382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64516"/>
                                        </p:tgtEl>
                                        <p:attrNameLst>
                                          <p:attrName>style.visibility</p:attrName>
                                        </p:attrNameLst>
                                      </p:cBhvr>
                                      <p:to>
                                        <p:strVal val="visible"/>
                                      </p:to>
                                    </p:set>
                                    <p:animEffect transition="in" filter="fade">
                                      <p:cBhvr>
                                        <p:cTn id="31" dur="500"/>
                                        <p:tgtEl>
                                          <p:spTgt spid="64516"/>
                                        </p:tgtEl>
                                      </p:cBhvr>
                                    </p:animEffect>
                                  </p:childTnLst>
                                </p:cTn>
                              </p:par>
                              <p:par>
                                <p:cTn id="32" presetID="10" presetClass="exit" presetSubtype="0" fill="hold" nodeType="withEffect">
                                  <p:stCondLst>
                                    <p:cond delay="0"/>
                                  </p:stCondLst>
                                  <p:childTnLst>
                                    <p:animEffect transition="out" filter="fade">
                                      <p:cBhvr>
                                        <p:cTn id="33" dur="2000"/>
                                        <p:tgtEl>
                                          <p:spTgt spid="64515"/>
                                        </p:tgtEl>
                                      </p:cBhvr>
                                    </p:animEffect>
                                    <p:set>
                                      <p:cBhvr>
                                        <p:cTn id="34" dur="1" fill="hold">
                                          <p:stCondLst>
                                            <p:cond delay="1999"/>
                                          </p:stCondLst>
                                        </p:cTn>
                                        <p:tgtEl>
                                          <p:spTgt spid="6451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lum bright="-10000"/>
          </a:blip>
          <a:srcRect/>
          <a:stretch>
            <a:fillRect/>
          </a:stretch>
        </p:blipFill>
        <p:spPr bwMode="auto">
          <a:xfrm>
            <a:off x="214282" y="928670"/>
            <a:ext cx="5881702" cy="4411277"/>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3075" name="Picture 3"/>
          <p:cNvPicPr>
            <a:picLocks noChangeAspect="1" noChangeArrowheads="1"/>
          </p:cNvPicPr>
          <p:nvPr/>
        </p:nvPicPr>
        <p:blipFill>
          <a:blip r:embed="rId3">
            <a:lum bright="-10000"/>
          </a:blip>
          <a:srcRect/>
          <a:stretch>
            <a:fillRect/>
          </a:stretch>
        </p:blipFill>
        <p:spPr bwMode="auto">
          <a:xfrm>
            <a:off x="904848" y="1183173"/>
            <a:ext cx="5881702" cy="4411277"/>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3076" name="Picture 4"/>
          <p:cNvPicPr>
            <a:picLocks noChangeAspect="1" noChangeArrowheads="1"/>
          </p:cNvPicPr>
          <p:nvPr/>
        </p:nvPicPr>
        <p:blipFill>
          <a:blip r:embed="rId4">
            <a:lum bright="-10000"/>
          </a:blip>
          <a:srcRect/>
          <a:stretch>
            <a:fillRect/>
          </a:stretch>
        </p:blipFill>
        <p:spPr bwMode="auto">
          <a:xfrm>
            <a:off x="1595414" y="1437676"/>
            <a:ext cx="5881702" cy="4411277"/>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3077" name="Picture 5"/>
          <p:cNvPicPr>
            <a:picLocks noChangeAspect="1" noChangeArrowheads="1"/>
          </p:cNvPicPr>
          <p:nvPr/>
        </p:nvPicPr>
        <p:blipFill>
          <a:blip r:embed="rId5">
            <a:lum bright="-10000"/>
          </a:blip>
          <a:srcRect/>
          <a:stretch>
            <a:fillRect/>
          </a:stretch>
        </p:blipFill>
        <p:spPr bwMode="auto">
          <a:xfrm>
            <a:off x="2285980" y="1692179"/>
            <a:ext cx="5881702" cy="4411277"/>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3078" name="Picture 6"/>
          <p:cNvPicPr>
            <a:picLocks noChangeAspect="1" noChangeArrowheads="1"/>
          </p:cNvPicPr>
          <p:nvPr/>
        </p:nvPicPr>
        <p:blipFill>
          <a:blip r:embed="rId6">
            <a:lum bright="-10000"/>
          </a:blip>
          <a:srcRect/>
          <a:stretch>
            <a:fillRect/>
          </a:stretch>
        </p:blipFill>
        <p:spPr bwMode="auto">
          <a:xfrm>
            <a:off x="2976546" y="1946681"/>
            <a:ext cx="5881702" cy="4411277"/>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sp>
        <p:nvSpPr>
          <p:cNvPr id="9" name="Title 8"/>
          <p:cNvSpPr>
            <a:spLocks noGrp="1"/>
          </p:cNvSpPr>
          <p:nvPr>
            <p:ph type="title"/>
          </p:nvPr>
        </p:nvSpPr>
        <p:spPr/>
        <p:txBody>
          <a:bodyPr/>
          <a:lstStyle/>
          <a:p>
            <a:r>
              <a:rPr lang="en-GB" dirty="0" err="1" smtClean="0"/>
              <a:t>SharePoint</a:t>
            </a:r>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1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fade">
                                      <p:cBhvr>
                                        <p:cTn id="17" dur="10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fade">
                                      <p:cBhvr>
                                        <p:cTn id="22" dur="1000"/>
                                        <p:tgtEl>
                                          <p:spTgt spid="307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8"/>
                                        </p:tgtEl>
                                        <p:attrNameLst>
                                          <p:attrName>style.visibility</p:attrName>
                                        </p:attrNameLst>
                                      </p:cBhvr>
                                      <p:to>
                                        <p:strVal val="visible"/>
                                      </p:to>
                                    </p:set>
                                    <p:animEffect transition="in" filter="fade">
                                      <p:cBhvr>
                                        <p:cTn id="27" dur="1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p:cNvPicPr>
            <a:picLocks noChangeAspect="1" noChangeArrowheads="1"/>
          </p:cNvPicPr>
          <p:nvPr/>
        </p:nvPicPr>
        <p:blipFill>
          <a:blip r:embed="rId2">
            <a:lum bright="-10000"/>
          </a:blip>
          <a:srcRect/>
          <a:stretch>
            <a:fillRect/>
          </a:stretch>
        </p:blipFill>
        <p:spPr bwMode="auto">
          <a:xfrm>
            <a:off x="214282" y="547225"/>
            <a:ext cx="6451283" cy="4810601"/>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23" name="Picture 3"/>
          <p:cNvPicPr>
            <a:picLocks noChangeAspect="1" noChangeArrowheads="1"/>
          </p:cNvPicPr>
          <p:nvPr/>
        </p:nvPicPr>
        <p:blipFill>
          <a:blip r:embed="rId3">
            <a:lum bright="-10000"/>
          </a:blip>
          <a:srcRect/>
          <a:stretch>
            <a:fillRect/>
          </a:stretch>
        </p:blipFill>
        <p:spPr bwMode="auto">
          <a:xfrm>
            <a:off x="661570" y="757064"/>
            <a:ext cx="6451283" cy="4810601"/>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24" name="Picture 4"/>
          <p:cNvPicPr>
            <a:picLocks noChangeAspect="1" noChangeArrowheads="1"/>
          </p:cNvPicPr>
          <p:nvPr/>
        </p:nvPicPr>
        <p:blipFill>
          <a:blip r:embed="rId4">
            <a:lum bright="-10000"/>
          </a:blip>
          <a:srcRect/>
          <a:stretch>
            <a:fillRect/>
          </a:stretch>
        </p:blipFill>
        <p:spPr bwMode="auto">
          <a:xfrm>
            <a:off x="1424001" y="1181589"/>
            <a:ext cx="5076825" cy="4104799"/>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p:spPr>
      </p:pic>
      <p:pic>
        <p:nvPicPr>
          <p:cNvPr id="25" name="Picture 5"/>
          <p:cNvPicPr>
            <a:picLocks noChangeAspect="1" noChangeArrowheads="1"/>
          </p:cNvPicPr>
          <p:nvPr/>
        </p:nvPicPr>
        <p:blipFill>
          <a:blip r:embed="rId5">
            <a:lum bright="-10000"/>
          </a:blip>
          <a:srcRect/>
          <a:stretch>
            <a:fillRect/>
          </a:stretch>
        </p:blipFill>
        <p:spPr bwMode="auto">
          <a:xfrm>
            <a:off x="1424001" y="1181589"/>
            <a:ext cx="5076825" cy="4104799"/>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p:spPr>
      </p:pic>
      <p:pic>
        <p:nvPicPr>
          <p:cNvPr id="27" name="Picture 2"/>
          <p:cNvPicPr>
            <a:picLocks noChangeAspect="1" noChangeArrowheads="1"/>
          </p:cNvPicPr>
          <p:nvPr/>
        </p:nvPicPr>
        <p:blipFill>
          <a:blip r:embed="rId6">
            <a:lum bright="-10000"/>
          </a:blip>
          <a:srcRect/>
          <a:stretch>
            <a:fillRect/>
          </a:stretch>
        </p:blipFill>
        <p:spPr bwMode="auto">
          <a:xfrm>
            <a:off x="1108858" y="1014086"/>
            <a:ext cx="6429420" cy="4811373"/>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28" name="Picture 7"/>
          <p:cNvPicPr>
            <a:picLocks noChangeAspect="1" noChangeArrowheads="1"/>
          </p:cNvPicPr>
          <p:nvPr/>
        </p:nvPicPr>
        <p:blipFill>
          <a:blip r:embed="rId7">
            <a:lum bright="-10000"/>
          </a:blip>
          <a:srcRect/>
          <a:stretch>
            <a:fillRect/>
          </a:stretch>
        </p:blipFill>
        <p:spPr bwMode="auto">
          <a:xfrm>
            <a:off x="1534283" y="1271880"/>
            <a:ext cx="6451283" cy="4810601"/>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29" name="Picture 8"/>
          <p:cNvPicPr>
            <a:picLocks noChangeAspect="1" noChangeArrowheads="1"/>
          </p:cNvPicPr>
          <p:nvPr/>
        </p:nvPicPr>
        <p:blipFill>
          <a:blip r:embed="rId8">
            <a:lum bright="-10000"/>
          </a:blip>
          <a:srcRect/>
          <a:stretch>
            <a:fillRect/>
          </a:stretch>
        </p:blipFill>
        <p:spPr bwMode="auto">
          <a:xfrm>
            <a:off x="1981571" y="1528902"/>
            <a:ext cx="6451283" cy="4810601"/>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30" name="Picture 9"/>
          <p:cNvPicPr>
            <a:picLocks noChangeAspect="1" noChangeArrowheads="1"/>
          </p:cNvPicPr>
          <p:nvPr/>
        </p:nvPicPr>
        <p:blipFill>
          <a:blip r:embed="rId9">
            <a:lum bright="-10000"/>
          </a:blip>
          <a:srcRect/>
          <a:stretch>
            <a:fillRect/>
          </a:stretch>
        </p:blipFill>
        <p:spPr bwMode="auto">
          <a:xfrm>
            <a:off x="2709885" y="1895969"/>
            <a:ext cx="5076825" cy="4104799"/>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p:spPr>
      </p:pic>
      <p:pic>
        <p:nvPicPr>
          <p:cNvPr id="31" name="Picture 10"/>
          <p:cNvPicPr>
            <a:picLocks noChangeAspect="1" noChangeArrowheads="1"/>
          </p:cNvPicPr>
          <p:nvPr/>
        </p:nvPicPr>
        <p:blipFill>
          <a:blip r:embed="rId10">
            <a:lum bright="-10000"/>
          </a:blip>
          <a:srcRect/>
          <a:stretch>
            <a:fillRect/>
          </a:stretch>
        </p:blipFill>
        <p:spPr bwMode="auto">
          <a:xfrm>
            <a:off x="2709885" y="2895856"/>
            <a:ext cx="5076825" cy="2105025"/>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p:spPr>
      </p:pic>
      <p:pic>
        <p:nvPicPr>
          <p:cNvPr id="32" name="Picture 11"/>
          <p:cNvPicPr>
            <a:picLocks noChangeAspect="1" noChangeArrowheads="1"/>
          </p:cNvPicPr>
          <p:nvPr/>
        </p:nvPicPr>
        <p:blipFill>
          <a:blip r:embed="rId11">
            <a:lum bright="-10000"/>
          </a:blip>
          <a:srcRect/>
          <a:stretch>
            <a:fillRect/>
          </a:stretch>
        </p:blipFill>
        <p:spPr bwMode="auto">
          <a:xfrm>
            <a:off x="2428860" y="1785926"/>
            <a:ext cx="6451283" cy="4810601"/>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isometricOffAxis1Right"/>
            <a:lightRig rig="threePt" dir="t"/>
          </a:scene3d>
        </p:spPr>
      </p:pic>
      <p:pic>
        <p:nvPicPr>
          <p:cNvPr id="33" name="Picture 12"/>
          <p:cNvPicPr>
            <a:picLocks noChangeAspect="1" noChangeArrowheads="1"/>
          </p:cNvPicPr>
          <p:nvPr/>
        </p:nvPicPr>
        <p:blipFill>
          <a:blip r:embed="rId12">
            <a:lum bright="-10000"/>
          </a:blip>
          <a:srcRect/>
          <a:stretch>
            <a:fillRect/>
          </a:stretch>
        </p:blipFill>
        <p:spPr bwMode="auto">
          <a:xfrm>
            <a:off x="3209951" y="2253159"/>
            <a:ext cx="5076825" cy="4104799"/>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p:spPr>
      </p:pic>
      <p:sp>
        <p:nvSpPr>
          <p:cNvPr id="35" name="Title 34"/>
          <p:cNvSpPr>
            <a:spLocks noGrp="1"/>
          </p:cNvSpPr>
          <p:nvPr>
            <p:ph type="title"/>
          </p:nvPr>
        </p:nvSpPr>
        <p:spPr/>
        <p:txBody>
          <a:bodyPr/>
          <a:lstStyle/>
          <a:p>
            <a:r>
              <a:rPr lang="en-GB" dirty="0" smtClean="0"/>
              <a:t>Web Access</a:t>
            </a:r>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24"/>
                                        </p:tgtEl>
                                      </p:cBhvr>
                                    </p:animEffect>
                                    <p:set>
                                      <p:cBhvr>
                                        <p:cTn id="22" dur="1" fill="hold">
                                          <p:stCondLst>
                                            <p:cond delay="999"/>
                                          </p:stCondLst>
                                        </p:cTn>
                                        <p:tgtEl>
                                          <p:spTgt spid="24"/>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31"/>
                                        </p:tgtEl>
                                      </p:cBhvr>
                                    </p:animEffect>
                                    <p:set>
                                      <p:cBhvr>
                                        <p:cTn id="58" dur="1" fill="hold">
                                          <p:stCondLst>
                                            <p:cond delay="499"/>
                                          </p:stCondLst>
                                        </p:cTn>
                                        <p:tgtEl>
                                          <p:spTgt spid="31"/>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30"/>
                                        </p:tgtEl>
                                      </p:cBhvr>
                                    </p:animEffect>
                                    <p:set>
                                      <p:cBhvr>
                                        <p:cTn id="61" dur="1" fill="hold">
                                          <p:stCondLst>
                                            <p:cond delay="499"/>
                                          </p:stCondLst>
                                        </p:cTn>
                                        <p:tgtEl>
                                          <p:spTgt spid="30"/>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Multi Platform</a:t>
            </a:r>
            <a:endParaRPr lang="en-GB" dirty="0"/>
          </a:p>
        </p:txBody>
      </p:sp>
      <p:pic>
        <p:nvPicPr>
          <p:cNvPr id="2050" name="Picture 2" descr="C:\Users\neilkidd\Documents\My Library\VSTS\Screen Shots\Teamprise\plugin_wit_mac.png"/>
          <p:cNvPicPr>
            <a:picLocks noChangeAspect="1" noChangeArrowheads="1"/>
          </p:cNvPicPr>
          <p:nvPr/>
        </p:nvPicPr>
        <p:blipFill>
          <a:blip r:embed="rId2">
            <a:lum bright="-10000"/>
          </a:blip>
          <a:srcRect/>
          <a:stretch>
            <a:fillRect/>
          </a:stretch>
        </p:blipFill>
        <p:spPr bwMode="auto">
          <a:xfrm>
            <a:off x="357158" y="857232"/>
            <a:ext cx="6500858" cy="4875644"/>
          </a:xfrm>
          <a:prstGeom prst="rect">
            <a:avLst/>
          </a:prstGeom>
          <a:noFill/>
          <a:effectLst>
            <a:outerShdw blurRad="76200" dir="13500000" sy="23000" kx="1200000" algn="br" rotWithShape="0">
              <a:prstClr val="black">
                <a:alpha val="20000"/>
              </a:prstClr>
            </a:outerShdw>
            <a:reflection blurRad="6350" stA="50000" endA="300" endPos="38500" dist="50800" dir="5400000" sy="-100000" algn="bl" rotWithShape="0"/>
          </a:effectLst>
          <a:scene3d>
            <a:camera prst="isometricOffAxis1Right">
              <a:rot lat="600000" lon="20039998" rev="0"/>
            </a:camera>
            <a:lightRig rig="threePt" dir="t"/>
          </a:scene3d>
        </p:spPr>
      </p:pic>
      <p:pic>
        <p:nvPicPr>
          <p:cNvPr id="2051" name="Picture 3" descr="C:\Users\neilkidd\Documents\My Library\VSTS\Screen Shots\Teamprise\plugin_wit_unix.png"/>
          <p:cNvPicPr>
            <a:picLocks noChangeAspect="1" noChangeArrowheads="1"/>
          </p:cNvPicPr>
          <p:nvPr/>
        </p:nvPicPr>
        <p:blipFill>
          <a:blip r:embed="rId3">
            <a:lum bright="-10000"/>
          </a:blip>
          <a:srcRect b="6016"/>
          <a:stretch>
            <a:fillRect/>
          </a:stretch>
        </p:blipFill>
        <p:spPr bwMode="auto">
          <a:xfrm>
            <a:off x="1239952" y="1209158"/>
            <a:ext cx="6521219" cy="4814733"/>
          </a:xfrm>
          <a:prstGeom prst="rect">
            <a:avLst/>
          </a:prstGeom>
          <a:noFill/>
          <a:effectLst>
            <a:outerShdw blurRad="76200" dir="13500000" sy="23000" kx="1200000" algn="br" rotWithShape="0">
              <a:prstClr val="black">
                <a:alpha val="20000"/>
              </a:prstClr>
            </a:outerShdw>
            <a:reflection blurRad="6350" stA="50000" endA="300" endPos="38500" dist="50800" dir="5400000" sy="-100000" algn="bl" rotWithShape="0"/>
          </a:effectLst>
          <a:scene3d>
            <a:camera prst="isometricOffAxis1Right">
              <a:rot lat="600000" lon="20039998" rev="0"/>
            </a:camera>
            <a:lightRig rig="threePt" dir="t"/>
          </a:scene3d>
        </p:spPr>
      </p:pic>
      <p:pic>
        <p:nvPicPr>
          <p:cNvPr id="2052" name="Picture 4" descr="C:\Users\neilkidd\Documents\My Library\VSTS\Screen Shots\Teamprise\rad_wit_win.png"/>
          <p:cNvPicPr>
            <a:picLocks noChangeAspect="1" noChangeArrowheads="1"/>
          </p:cNvPicPr>
          <p:nvPr/>
        </p:nvPicPr>
        <p:blipFill>
          <a:blip r:embed="rId4">
            <a:lum bright="-10000"/>
          </a:blip>
          <a:srcRect/>
          <a:stretch>
            <a:fillRect/>
          </a:stretch>
        </p:blipFill>
        <p:spPr bwMode="auto">
          <a:xfrm>
            <a:off x="2143108" y="1500174"/>
            <a:ext cx="6500858" cy="4875644"/>
          </a:xfrm>
          <a:prstGeom prst="rect">
            <a:avLst/>
          </a:prstGeom>
          <a:noFill/>
          <a:effectLst>
            <a:outerShdw blurRad="76200" dir="13500000" sy="23000" kx="1200000" algn="br" rotWithShape="0">
              <a:prstClr val="black">
                <a:alpha val="20000"/>
              </a:prstClr>
            </a:outerShdw>
            <a:reflection blurRad="6350" stA="50000" endA="300" endPos="38500" dist="50800" dir="5400000" sy="-100000" algn="bl" rotWithShape="0"/>
          </a:effectLst>
          <a:scene3d>
            <a:camera prst="isometricOffAxis1Right">
              <a:rot lat="600000" lon="20039998" rev="0"/>
            </a:camera>
            <a:lightRig rig="threePt" dir="t"/>
          </a:scene3d>
        </p:spPr>
      </p:pic>
      <p:pic>
        <p:nvPicPr>
          <p:cNvPr id="4098" name="Picture 2" descr="Teamprise">
            <a:hlinkClick r:id="rId5"/>
          </p:cNvPr>
          <p:cNvPicPr>
            <a:picLocks noChangeAspect="1" noChangeArrowheads="1"/>
          </p:cNvPicPr>
          <p:nvPr/>
        </p:nvPicPr>
        <p:blipFill>
          <a:blip r:embed="rId6"/>
          <a:srcRect/>
          <a:stretch>
            <a:fillRect/>
          </a:stretch>
        </p:blipFill>
        <p:spPr bwMode="auto">
          <a:xfrm>
            <a:off x="6929454" y="6143644"/>
            <a:ext cx="2038350" cy="5715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1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fade">
                                      <p:cBhvr>
                                        <p:cTn id="17"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7362" name="Rectangle 2"/>
          <p:cNvSpPr>
            <a:spLocks noGrp="1" noChangeArrowheads="1"/>
          </p:cNvSpPr>
          <p:nvPr>
            <p:ph type="title"/>
          </p:nvPr>
        </p:nvSpPr>
        <p:spPr/>
        <p:txBody>
          <a:bodyPr/>
          <a:lstStyle/>
          <a:p>
            <a:r>
              <a:rPr lang="en-GB" dirty="0"/>
              <a:t>Process Template</a:t>
            </a:r>
          </a:p>
        </p:txBody>
      </p:sp>
      <p:sp>
        <p:nvSpPr>
          <p:cNvPr id="527363" name="Rectangle 3"/>
          <p:cNvSpPr>
            <a:spLocks noGrp="1" noChangeArrowheads="1"/>
          </p:cNvSpPr>
          <p:nvPr>
            <p:ph type="body" idx="1"/>
          </p:nvPr>
        </p:nvSpPr>
        <p:spPr>
          <a:xfrm>
            <a:off x="381000" y="1417638"/>
            <a:ext cx="8410575" cy="4376583"/>
          </a:xfrm>
        </p:spPr>
        <p:txBody>
          <a:bodyPr/>
          <a:lstStyle/>
          <a:p>
            <a:r>
              <a:rPr lang="en-GB" dirty="0"/>
              <a:t>Configures TFS to support your Development Process</a:t>
            </a:r>
          </a:p>
          <a:p>
            <a:r>
              <a:rPr lang="en-GB" dirty="0"/>
              <a:t>MSF Agile and MSF for CMMI</a:t>
            </a:r>
          </a:p>
          <a:p>
            <a:r>
              <a:rPr lang="en-GB" dirty="0"/>
              <a:t>Several 3</a:t>
            </a:r>
            <a:r>
              <a:rPr lang="en-GB" baseline="30000" dirty="0"/>
              <a:t>rd</a:t>
            </a:r>
            <a:r>
              <a:rPr lang="en-GB" dirty="0"/>
              <a:t> party templates </a:t>
            </a:r>
          </a:p>
          <a:p>
            <a:pPr lvl="1"/>
            <a:r>
              <a:rPr lang="en-GB" sz="2400" dirty="0" smtClean="0"/>
              <a:t>Scrum, </a:t>
            </a:r>
            <a:r>
              <a:rPr lang="en-GB" sz="2400" dirty="0"/>
              <a:t>RUP, </a:t>
            </a:r>
            <a:r>
              <a:rPr lang="en-GB" sz="2400" dirty="0" err="1" smtClean="0"/>
              <a:t>EssUP</a:t>
            </a:r>
            <a:r>
              <a:rPr lang="en-GB" sz="2400" dirty="0"/>
              <a:t>, XP, </a:t>
            </a:r>
            <a:r>
              <a:rPr lang="en-GB" sz="2400" dirty="0" err="1" smtClean="0"/>
              <a:t>ThoughtWorks</a:t>
            </a:r>
            <a:r>
              <a:rPr lang="en-GB" sz="2400" dirty="0" smtClean="0"/>
              <a:t>, </a:t>
            </a:r>
            <a:r>
              <a:rPr lang="en-GB" sz="2400" dirty="0" err="1" smtClean="0"/>
              <a:t>Avanade</a:t>
            </a:r>
            <a:r>
              <a:rPr lang="en-GB" sz="2400" dirty="0" smtClean="0"/>
              <a:t> …</a:t>
            </a:r>
            <a:endParaRPr lang="en-GB" sz="2400" dirty="0"/>
          </a:p>
          <a:p>
            <a:r>
              <a:rPr lang="en-GB" dirty="0"/>
              <a:t>Create your own </a:t>
            </a:r>
            <a:r>
              <a:rPr lang="en-GB" dirty="0" smtClean="0"/>
              <a:t>or </a:t>
            </a:r>
            <a:r>
              <a:rPr lang="en-GB" dirty="0"/>
              <a:t>modify an existing one</a:t>
            </a:r>
          </a:p>
          <a:p>
            <a:r>
              <a:rPr lang="en-GB" dirty="0"/>
              <a:t>Stored in an XML file</a:t>
            </a:r>
          </a:p>
          <a:p>
            <a:r>
              <a:rPr lang="en-GB" dirty="0"/>
              <a:t>Process Template Editor tool</a:t>
            </a:r>
          </a:p>
        </p:txBody>
      </p:sp>
      <p:sp>
        <p:nvSpPr>
          <p:cNvPr id="7" name="Rectangle 6"/>
          <p:cNvSpPr/>
          <p:nvPr/>
        </p:nvSpPr>
        <p:spPr bwMode="auto">
          <a:xfrm>
            <a:off x="5357818" y="2786058"/>
            <a:ext cx="3571900" cy="3357586"/>
          </a:xfrm>
          <a:prstGeom prst="rect">
            <a:avLst/>
          </a:prstGeom>
          <a:blipFill dpi="0" rotWithShape="1">
            <a:blip r:embed="rId3">
              <a:alphaModFix amt="25000"/>
            </a:blip>
            <a:srcRect/>
            <a:stretch>
              <a:fillRect/>
            </a:stretch>
          </a:blip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7363">
                                            <p:txEl>
                                              <p:pRg st="0" end="0"/>
                                            </p:txEl>
                                          </p:spTgt>
                                        </p:tgtEl>
                                        <p:attrNameLst>
                                          <p:attrName>style.visibility</p:attrName>
                                        </p:attrNameLst>
                                      </p:cBhvr>
                                      <p:to>
                                        <p:strVal val="visible"/>
                                      </p:to>
                                    </p:set>
                                    <p:animEffect transition="in" filter="fade">
                                      <p:cBhvr>
                                        <p:cTn id="7" dur="500"/>
                                        <p:tgtEl>
                                          <p:spTgt spid="527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7363">
                                            <p:txEl>
                                              <p:pRg st="1" end="1"/>
                                            </p:txEl>
                                          </p:spTgt>
                                        </p:tgtEl>
                                        <p:attrNameLst>
                                          <p:attrName>style.visibility</p:attrName>
                                        </p:attrNameLst>
                                      </p:cBhvr>
                                      <p:to>
                                        <p:strVal val="visible"/>
                                      </p:to>
                                    </p:set>
                                    <p:animEffect transition="in" filter="fade">
                                      <p:cBhvr>
                                        <p:cTn id="12" dur="500"/>
                                        <p:tgtEl>
                                          <p:spTgt spid="52736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27363">
                                            <p:txEl>
                                              <p:pRg st="2" end="2"/>
                                            </p:txEl>
                                          </p:spTgt>
                                        </p:tgtEl>
                                        <p:attrNameLst>
                                          <p:attrName>style.visibility</p:attrName>
                                        </p:attrNameLst>
                                      </p:cBhvr>
                                      <p:to>
                                        <p:strVal val="visible"/>
                                      </p:to>
                                    </p:set>
                                    <p:animEffect transition="in" filter="fade">
                                      <p:cBhvr>
                                        <p:cTn id="20" dur="500"/>
                                        <p:tgtEl>
                                          <p:spTgt spid="52736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27363">
                                            <p:txEl>
                                              <p:pRg st="3" end="3"/>
                                            </p:txEl>
                                          </p:spTgt>
                                        </p:tgtEl>
                                        <p:attrNameLst>
                                          <p:attrName>style.visibility</p:attrName>
                                        </p:attrNameLst>
                                      </p:cBhvr>
                                      <p:to>
                                        <p:strVal val="visible"/>
                                      </p:to>
                                    </p:set>
                                    <p:animEffect transition="in" filter="fade">
                                      <p:cBhvr>
                                        <p:cTn id="23" dur="500"/>
                                        <p:tgtEl>
                                          <p:spTgt spid="52736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27363">
                                            <p:txEl>
                                              <p:pRg st="4" end="4"/>
                                            </p:txEl>
                                          </p:spTgt>
                                        </p:tgtEl>
                                        <p:attrNameLst>
                                          <p:attrName>style.visibility</p:attrName>
                                        </p:attrNameLst>
                                      </p:cBhvr>
                                      <p:to>
                                        <p:strVal val="visible"/>
                                      </p:to>
                                    </p:set>
                                    <p:animEffect transition="in" filter="fade">
                                      <p:cBhvr>
                                        <p:cTn id="28" dur="500"/>
                                        <p:tgtEl>
                                          <p:spTgt spid="52736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27363">
                                            <p:txEl>
                                              <p:pRg st="5" end="5"/>
                                            </p:txEl>
                                          </p:spTgt>
                                        </p:tgtEl>
                                        <p:attrNameLst>
                                          <p:attrName>style.visibility</p:attrName>
                                        </p:attrNameLst>
                                      </p:cBhvr>
                                      <p:to>
                                        <p:strVal val="visible"/>
                                      </p:to>
                                    </p:set>
                                    <p:animEffect transition="in" filter="fade">
                                      <p:cBhvr>
                                        <p:cTn id="33" dur="500"/>
                                        <p:tgtEl>
                                          <p:spTgt spid="52736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27363">
                                            <p:txEl>
                                              <p:pRg st="6" end="6"/>
                                            </p:txEl>
                                          </p:spTgt>
                                        </p:tgtEl>
                                        <p:attrNameLst>
                                          <p:attrName>style.visibility</p:attrName>
                                        </p:attrNameLst>
                                      </p:cBhvr>
                                      <p:to>
                                        <p:strVal val="visible"/>
                                      </p:to>
                                    </p:set>
                                    <p:animEffect transition="in" filter="fade">
                                      <p:cBhvr>
                                        <p:cTn id="38" dur="500"/>
                                        <p:tgtEl>
                                          <p:spTgt spid="527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7363" grpId="0" uiExpand="1" build="p"/>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130425"/>
            <a:ext cx="7772400" cy="757130"/>
          </a:xfrm>
          <a:effectLst>
            <a:outerShdw blurRad="50800" dist="38100" dir="2700000" algn="tl" rotWithShape="0">
              <a:prstClr val="black">
                <a:alpha val="40000"/>
              </a:prstClr>
            </a:outerShdw>
          </a:effectLst>
        </p:spPr>
        <p:txBody>
          <a:bodyPr/>
          <a:lstStyle/>
          <a:p>
            <a:r>
              <a:rPr lang="en-GB" dirty="0" smtClean="0"/>
              <a:t>Software Quality</a:t>
            </a:r>
            <a:endParaRPr lang="en-GB"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777766" y="1229710"/>
            <a:ext cx="7378262" cy="4594970"/>
          </a:xfrm>
          <a:custGeom>
            <a:avLst/>
            <a:gdLst>
              <a:gd name="connsiteX0" fmla="*/ 0 w 7378262"/>
              <a:gd name="connsiteY0" fmla="*/ 4309242 h 4309242"/>
              <a:gd name="connsiteX1" fmla="*/ 7378262 w 7378262"/>
              <a:gd name="connsiteY1" fmla="*/ 0 h 4309242"/>
              <a:gd name="connsiteX0" fmla="*/ 0 w 7378262"/>
              <a:gd name="connsiteY0" fmla="*/ 4309242 h 4309242"/>
              <a:gd name="connsiteX1" fmla="*/ 7378262 w 7378262"/>
              <a:gd name="connsiteY1" fmla="*/ 0 h 4309242"/>
              <a:gd name="connsiteX0" fmla="*/ 0 w 7378262"/>
              <a:gd name="connsiteY0" fmla="*/ 4309242 h 4309242"/>
              <a:gd name="connsiteX1" fmla="*/ 4622061 w 7378262"/>
              <a:gd name="connsiteY1" fmla="*/ 2845822 h 4309242"/>
              <a:gd name="connsiteX2" fmla="*/ 7378262 w 7378262"/>
              <a:gd name="connsiteY2" fmla="*/ 0 h 4309242"/>
              <a:gd name="connsiteX0" fmla="*/ 0 w 7378262"/>
              <a:gd name="connsiteY0" fmla="*/ 4309242 h 4309242"/>
              <a:gd name="connsiteX1" fmla="*/ 4622061 w 7378262"/>
              <a:gd name="connsiteY1" fmla="*/ 2845822 h 4309242"/>
              <a:gd name="connsiteX2" fmla="*/ 7378262 w 7378262"/>
              <a:gd name="connsiteY2" fmla="*/ 0 h 4309242"/>
              <a:gd name="connsiteX0" fmla="*/ 0 w 7378262"/>
              <a:gd name="connsiteY0" fmla="*/ 4309242 h 4309242"/>
              <a:gd name="connsiteX1" fmla="*/ 5836475 w 7378262"/>
              <a:gd name="connsiteY1" fmla="*/ 3345864 h 4309242"/>
              <a:gd name="connsiteX2" fmla="*/ 7378262 w 7378262"/>
              <a:gd name="connsiteY2" fmla="*/ 0 h 4309242"/>
              <a:gd name="connsiteX0" fmla="*/ 0 w 7378262"/>
              <a:gd name="connsiteY0" fmla="*/ 4309242 h 4309242"/>
              <a:gd name="connsiteX1" fmla="*/ 5836475 w 7378262"/>
              <a:gd name="connsiteY1" fmla="*/ 3345864 h 4309242"/>
              <a:gd name="connsiteX2" fmla="*/ 7378262 w 7378262"/>
              <a:gd name="connsiteY2" fmla="*/ 0 h 4309242"/>
              <a:gd name="connsiteX0" fmla="*/ 0 w 7378262"/>
              <a:gd name="connsiteY0" fmla="*/ 4309242 h 4309242"/>
              <a:gd name="connsiteX1" fmla="*/ 5836475 w 7378262"/>
              <a:gd name="connsiteY1" fmla="*/ 3345864 h 4309242"/>
              <a:gd name="connsiteX2" fmla="*/ 7378262 w 7378262"/>
              <a:gd name="connsiteY2" fmla="*/ 0 h 4309242"/>
              <a:gd name="connsiteX0" fmla="*/ 0 w 7378262"/>
              <a:gd name="connsiteY0" fmla="*/ 4309242 h 4309242"/>
              <a:gd name="connsiteX1" fmla="*/ 5836475 w 7378262"/>
              <a:gd name="connsiteY1" fmla="*/ 3345864 h 4309242"/>
              <a:gd name="connsiteX2" fmla="*/ 7378262 w 7378262"/>
              <a:gd name="connsiteY2" fmla="*/ 0 h 4309242"/>
              <a:gd name="connsiteX0" fmla="*/ 0 w 7378262"/>
              <a:gd name="connsiteY0" fmla="*/ 4309242 h 4309242"/>
              <a:gd name="connsiteX1" fmla="*/ 5836475 w 7378262"/>
              <a:gd name="connsiteY1" fmla="*/ 2988650 h 4309242"/>
              <a:gd name="connsiteX2" fmla="*/ 7378262 w 7378262"/>
              <a:gd name="connsiteY2" fmla="*/ 0 h 4309242"/>
              <a:gd name="connsiteX0" fmla="*/ 0 w 7378262"/>
              <a:gd name="connsiteY0" fmla="*/ 4309242 h 4309242"/>
              <a:gd name="connsiteX1" fmla="*/ 5836475 w 7378262"/>
              <a:gd name="connsiteY1" fmla="*/ 2988650 h 4309242"/>
              <a:gd name="connsiteX2" fmla="*/ 7378262 w 7378262"/>
              <a:gd name="connsiteY2" fmla="*/ 0 h 4309242"/>
              <a:gd name="connsiteX0" fmla="*/ 0 w 7378262"/>
              <a:gd name="connsiteY0" fmla="*/ 4309242 h 4309242"/>
              <a:gd name="connsiteX1" fmla="*/ 3653816 w 7378262"/>
              <a:gd name="connsiteY1" fmla="*/ 4023466 h 4309242"/>
              <a:gd name="connsiteX2" fmla="*/ 5836475 w 7378262"/>
              <a:gd name="connsiteY2" fmla="*/ 2988650 h 4309242"/>
              <a:gd name="connsiteX3" fmla="*/ 7378262 w 7378262"/>
              <a:gd name="connsiteY3" fmla="*/ 0 h 4309242"/>
              <a:gd name="connsiteX0" fmla="*/ 0 w 7378262"/>
              <a:gd name="connsiteY0" fmla="*/ 4594970 h 4594970"/>
              <a:gd name="connsiteX1" fmla="*/ 3653816 w 7378262"/>
              <a:gd name="connsiteY1" fmla="*/ 4023466 h 4594970"/>
              <a:gd name="connsiteX2" fmla="*/ 5836475 w 7378262"/>
              <a:gd name="connsiteY2" fmla="*/ 2988650 h 4594970"/>
              <a:gd name="connsiteX3" fmla="*/ 7378262 w 7378262"/>
              <a:gd name="connsiteY3" fmla="*/ 0 h 4594970"/>
              <a:gd name="connsiteX0" fmla="*/ 0 w 7378262"/>
              <a:gd name="connsiteY0" fmla="*/ 4594970 h 4594970"/>
              <a:gd name="connsiteX1" fmla="*/ 3653816 w 7378262"/>
              <a:gd name="connsiteY1" fmla="*/ 4023466 h 4594970"/>
              <a:gd name="connsiteX2" fmla="*/ 5836475 w 7378262"/>
              <a:gd name="connsiteY2" fmla="*/ 2988650 h 4594970"/>
              <a:gd name="connsiteX3" fmla="*/ 7378262 w 7378262"/>
              <a:gd name="connsiteY3" fmla="*/ 0 h 4594970"/>
            </a:gdLst>
            <a:ahLst/>
            <a:cxnLst>
              <a:cxn ang="0">
                <a:pos x="connsiteX0" y="connsiteY0"/>
              </a:cxn>
              <a:cxn ang="0">
                <a:pos x="connsiteX1" y="connsiteY1"/>
              </a:cxn>
              <a:cxn ang="0">
                <a:pos x="connsiteX2" y="connsiteY2"/>
              </a:cxn>
              <a:cxn ang="0">
                <a:pos x="connsiteX3" y="connsiteY3"/>
              </a:cxn>
            </a:cxnLst>
            <a:rect l="l" t="t" r="r" b="b"/>
            <a:pathLst>
              <a:path w="7378262" h="4594970">
                <a:moveTo>
                  <a:pt x="0" y="4594970"/>
                </a:moveTo>
                <a:cubicBezTo>
                  <a:pt x="1752" y="4594970"/>
                  <a:pt x="2681070" y="4291186"/>
                  <a:pt x="3653816" y="4023466"/>
                </a:cubicBezTo>
                <a:cubicBezTo>
                  <a:pt x="4626562" y="3755746"/>
                  <a:pt x="4642505" y="3759562"/>
                  <a:pt x="5836475" y="2988650"/>
                </a:cubicBezTo>
                <a:cubicBezTo>
                  <a:pt x="6995103" y="2009660"/>
                  <a:pt x="6990446" y="1138788"/>
                  <a:pt x="7378262" y="0"/>
                </a:cubicBezTo>
              </a:path>
            </a:pathLst>
          </a:custGeom>
          <a:noFill/>
          <a:ln w="38100" cap="flat" cmpd="sng" algn="ctr">
            <a:solidFill>
              <a:schemeClr val="folHlink"/>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sp>
        <p:nvSpPr>
          <p:cNvPr id="4" name="Title 3"/>
          <p:cNvSpPr>
            <a:spLocks noGrp="1"/>
          </p:cNvSpPr>
          <p:nvPr>
            <p:ph type="title"/>
          </p:nvPr>
        </p:nvSpPr>
        <p:spPr/>
        <p:txBody>
          <a:bodyPr/>
          <a:lstStyle/>
          <a:p>
            <a:r>
              <a:rPr lang="en-GB" dirty="0" smtClean="0"/>
              <a:t>Cost of Bugs</a:t>
            </a:r>
            <a:endParaRPr lang="en-GB" dirty="0"/>
          </a:p>
        </p:txBody>
      </p:sp>
      <p:cxnSp>
        <p:nvCxnSpPr>
          <p:cNvPr id="5" name="Straight Connector 4"/>
          <p:cNvCxnSpPr/>
          <p:nvPr/>
        </p:nvCxnSpPr>
        <p:spPr bwMode="auto">
          <a:xfrm rot="5400000">
            <a:off x="-1678031" y="3606801"/>
            <a:ext cx="4929222" cy="1588"/>
          </a:xfrm>
          <a:prstGeom prst="line">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38100" cap="rnd" cmpd="sng" algn="ctr">
            <a:solidFill>
              <a:schemeClr val="tx1"/>
            </a:solidFill>
            <a:prstDash val="solid"/>
            <a:round/>
            <a:headEnd type="triangle" w="med" len="med"/>
            <a:tailEnd type="none" w="med" len="med"/>
          </a:ln>
          <a:effectLst/>
        </p:spPr>
      </p:cxnSp>
      <p:cxnSp>
        <p:nvCxnSpPr>
          <p:cNvPr id="6" name="Straight Connector 5"/>
          <p:cNvCxnSpPr/>
          <p:nvPr/>
        </p:nvCxnSpPr>
        <p:spPr bwMode="auto">
          <a:xfrm>
            <a:off x="785786" y="6072206"/>
            <a:ext cx="7858180" cy="1588"/>
          </a:xfrm>
          <a:prstGeom prst="line">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38100" cap="rnd" cmpd="sng" algn="ctr">
            <a:solidFill>
              <a:schemeClr val="tx1"/>
            </a:solidFill>
            <a:prstDash val="solid"/>
            <a:round/>
            <a:headEnd type="none" w="med" len="med"/>
            <a:tailEnd type="none" w="med" len="med"/>
          </a:ln>
          <a:effectLst/>
        </p:spPr>
      </p:cxnSp>
      <p:sp>
        <p:nvSpPr>
          <p:cNvPr id="7" name="TextBox 6"/>
          <p:cNvSpPr txBox="1"/>
          <p:nvPr/>
        </p:nvSpPr>
        <p:spPr>
          <a:xfrm rot="16200000">
            <a:off x="32712" y="3645155"/>
            <a:ext cx="1018227" cy="369332"/>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Cost / £</a:t>
            </a:r>
            <a:endParaRPr lang="en-GB" dirty="0">
              <a:effectLst>
                <a:outerShdw blurRad="38100" dist="38100" dir="2700000" algn="tl">
                  <a:srgbClr val="000000">
                    <a:alpha val="43137"/>
                  </a:srgbClr>
                </a:outerShdw>
              </a:effectLst>
            </a:endParaRPr>
          </a:p>
        </p:txBody>
      </p:sp>
      <p:sp>
        <p:nvSpPr>
          <p:cNvPr id="8" name="TextBox 7"/>
          <p:cNvSpPr txBox="1"/>
          <p:nvPr/>
        </p:nvSpPr>
        <p:spPr>
          <a:xfrm>
            <a:off x="3795394" y="6345816"/>
            <a:ext cx="1838965" cy="369332"/>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Lifecycle stage</a:t>
            </a:r>
            <a:endParaRPr lang="en-GB" dirty="0">
              <a:effectLst>
                <a:outerShdw blurRad="38100" dist="38100" dir="2700000" algn="tl">
                  <a:srgbClr val="000000">
                    <a:alpha val="43137"/>
                  </a:srgbClr>
                </a:outerShdw>
              </a:effectLst>
            </a:endParaRPr>
          </a:p>
        </p:txBody>
      </p:sp>
      <p:sp>
        <p:nvSpPr>
          <p:cNvPr id="9" name="TextBox 8"/>
          <p:cNvSpPr txBox="1"/>
          <p:nvPr/>
        </p:nvSpPr>
        <p:spPr>
          <a:xfrm>
            <a:off x="785786" y="6072206"/>
            <a:ext cx="1391728" cy="338554"/>
          </a:xfrm>
          <a:prstGeom prst="rect">
            <a:avLst/>
          </a:prstGeom>
          <a:noFill/>
        </p:spPr>
        <p:txBody>
          <a:bodyPr wrap="none" rtlCol="0">
            <a:spAutoFit/>
          </a:bodyPr>
          <a:lstStyle/>
          <a:p>
            <a:r>
              <a:rPr lang="en-GB" sz="1600" b="0" dirty="0" smtClean="0">
                <a:effectLst>
                  <a:outerShdw blurRad="38100" dist="38100" dir="2700000" algn="tl">
                    <a:srgbClr val="000000">
                      <a:alpha val="43137"/>
                    </a:srgbClr>
                  </a:outerShdw>
                </a:effectLst>
              </a:rPr>
              <a:t>Development</a:t>
            </a:r>
            <a:endParaRPr lang="en-GB" sz="1600" b="0" dirty="0">
              <a:effectLst>
                <a:outerShdw blurRad="38100" dist="38100" dir="2700000" algn="tl">
                  <a:srgbClr val="000000">
                    <a:alpha val="43137"/>
                  </a:srgbClr>
                </a:outerShdw>
              </a:effectLst>
            </a:endParaRPr>
          </a:p>
        </p:txBody>
      </p:sp>
      <p:sp>
        <p:nvSpPr>
          <p:cNvPr id="10" name="TextBox 9"/>
          <p:cNvSpPr txBox="1"/>
          <p:nvPr/>
        </p:nvSpPr>
        <p:spPr>
          <a:xfrm>
            <a:off x="3501490" y="6072206"/>
            <a:ext cx="833562" cy="338554"/>
          </a:xfrm>
          <a:prstGeom prst="rect">
            <a:avLst/>
          </a:prstGeom>
          <a:noFill/>
        </p:spPr>
        <p:txBody>
          <a:bodyPr wrap="none" rtlCol="0">
            <a:spAutoFit/>
          </a:bodyPr>
          <a:lstStyle/>
          <a:p>
            <a:r>
              <a:rPr lang="en-GB" sz="1600" b="0" dirty="0" smtClean="0">
                <a:effectLst>
                  <a:outerShdw blurRad="38100" dist="38100" dir="2700000" algn="tl">
                    <a:srgbClr val="000000">
                      <a:alpha val="43137"/>
                    </a:srgbClr>
                  </a:outerShdw>
                </a:effectLst>
              </a:rPr>
              <a:t>Testing</a:t>
            </a:r>
            <a:endParaRPr lang="en-GB" sz="1600" b="0" dirty="0">
              <a:effectLst>
                <a:outerShdw blurRad="38100" dist="38100" dir="2700000" algn="tl">
                  <a:srgbClr val="000000">
                    <a:alpha val="43137"/>
                  </a:srgbClr>
                </a:outerShdw>
              </a:effectLst>
            </a:endParaRPr>
          </a:p>
        </p:txBody>
      </p:sp>
      <p:sp>
        <p:nvSpPr>
          <p:cNvPr id="11" name="TextBox 10"/>
          <p:cNvSpPr txBox="1"/>
          <p:nvPr/>
        </p:nvSpPr>
        <p:spPr>
          <a:xfrm>
            <a:off x="5659028" y="6072206"/>
            <a:ext cx="589392" cy="338554"/>
          </a:xfrm>
          <a:prstGeom prst="rect">
            <a:avLst/>
          </a:prstGeom>
          <a:noFill/>
        </p:spPr>
        <p:txBody>
          <a:bodyPr wrap="none" rtlCol="0">
            <a:spAutoFit/>
          </a:bodyPr>
          <a:lstStyle/>
          <a:p>
            <a:r>
              <a:rPr lang="en-GB" sz="1600" b="0" dirty="0" smtClean="0">
                <a:effectLst>
                  <a:outerShdw blurRad="38100" dist="38100" dir="2700000" algn="tl">
                    <a:srgbClr val="000000">
                      <a:alpha val="43137"/>
                    </a:srgbClr>
                  </a:outerShdw>
                </a:effectLst>
              </a:rPr>
              <a:t>UAT</a:t>
            </a:r>
            <a:endParaRPr lang="en-GB" sz="1600" b="0" dirty="0">
              <a:effectLst>
                <a:outerShdw blurRad="38100" dist="38100" dir="2700000" algn="tl">
                  <a:srgbClr val="000000">
                    <a:alpha val="43137"/>
                  </a:srgbClr>
                </a:outerShdw>
              </a:effectLst>
            </a:endParaRPr>
          </a:p>
        </p:txBody>
      </p:sp>
      <p:sp>
        <p:nvSpPr>
          <p:cNvPr id="12" name="TextBox 11"/>
          <p:cNvSpPr txBox="1"/>
          <p:nvPr/>
        </p:nvSpPr>
        <p:spPr>
          <a:xfrm>
            <a:off x="7572396" y="6072206"/>
            <a:ext cx="1083951" cy="338554"/>
          </a:xfrm>
          <a:prstGeom prst="rect">
            <a:avLst/>
          </a:prstGeom>
          <a:noFill/>
        </p:spPr>
        <p:txBody>
          <a:bodyPr wrap="none" rtlCol="0">
            <a:spAutoFit/>
          </a:bodyPr>
          <a:lstStyle/>
          <a:p>
            <a:r>
              <a:rPr lang="en-GB" sz="1600" b="0" dirty="0" smtClean="0">
                <a:effectLst>
                  <a:outerShdw blurRad="38100" dist="38100" dir="2700000" algn="tl">
                    <a:srgbClr val="000000">
                      <a:alpha val="43137"/>
                    </a:srgbClr>
                  </a:outerShdw>
                </a:effectLst>
              </a:rPr>
              <a:t>Released</a:t>
            </a:r>
            <a:endParaRPr lang="en-GB" sz="1600" b="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p:nvPr/>
        </p:nvGrpSpPr>
        <p:grpSpPr>
          <a:xfrm>
            <a:off x="2133600" y="2714625"/>
            <a:ext cx="4876800" cy="3200400"/>
            <a:chOff x="2133600" y="2667000"/>
            <a:chExt cx="4876800" cy="3200400"/>
          </a:xfrm>
        </p:grpSpPr>
        <p:pic>
          <p:nvPicPr>
            <p:cNvPr id="31749" name="Picture 74" descr="6-00208_Oval_Gray"/>
            <p:cNvPicPr>
              <a:picLocks noChangeAspect="1" noChangeArrowheads="1"/>
            </p:cNvPicPr>
            <p:nvPr/>
          </p:nvPicPr>
          <p:blipFill>
            <a:blip r:embed="rId3"/>
            <a:srcRect/>
            <a:stretch>
              <a:fillRect/>
            </a:stretch>
          </p:blipFill>
          <p:spPr bwMode="auto">
            <a:xfrm>
              <a:off x="2133600" y="2667000"/>
              <a:ext cx="4876800" cy="3200400"/>
            </a:xfrm>
            <a:prstGeom prst="rect">
              <a:avLst/>
            </a:prstGeom>
            <a:noFill/>
            <a:ln w="9525">
              <a:noFill/>
              <a:miter lim="800000"/>
              <a:headEnd/>
              <a:tailEnd/>
            </a:ln>
          </p:spPr>
        </p:pic>
        <p:grpSp>
          <p:nvGrpSpPr>
            <p:cNvPr id="3" name="Group 33"/>
            <p:cNvGrpSpPr/>
            <p:nvPr/>
          </p:nvGrpSpPr>
          <p:grpSpPr>
            <a:xfrm>
              <a:off x="2362200" y="2819400"/>
              <a:ext cx="4419600" cy="2889250"/>
              <a:chOff x="2362200" y="2819400"/>
              <a:chExt cx="4419600" cy="2889250"/>
            </a:xfrm>
          </p:grpSpPr>
          <p:pic>
            <p:nvPicPr>
              <p:cNvPr id="31770" name="Picture 77" descr="6-00208_Oval_Blue"/>
              <p:cNvPicPr>
                <a:picLocks noChangeAspect="1" noChangeArrowheads="1"/>
              </p:cNvPicPr>
              <p:nvPr/>
            </p:nvPicPr>
            <p:blipFill>
              <a:blip r:embed="rId4"/>
              <a:srcRect/>
              <a:stretch>
                <a:fillRect/>
              </a:stretch>
            </p:blipFill>
            <p:spPr bwMode="auto">
              <a:xfrm>
                <a:off x="2362200" y="2819400"/>
                <a:ext cx="4419600" cy="2889250"/>
              </a:xfrm>
              <a:prstGeom prst="rect">
                <a:avLst/>
              </a:prstGeom>
              <a:noFill/>
              <a:ln w="9525">
                <a:noFill/>
                <a:miter lim="800000"/>
                <a:headEnd/>
                <a:tailEnd/>
              </a:ln>
            </p:spPr>
          </p:pic>
          <p:pic>
            <p:nvPicPr>
              <p:cNvPr id="31771" name="Picture 86" descr="Visual Studio Team System logo reverse"/>
              <p:cNvPicPr>
                <a:picLocks noChangeAspect="1" noChangeArrowheads="1"/>
              </p:cNvPicPr>
              <p:nvPr/>
            </p:nvPicPr>
            <p:blipFill>
              <a:blip r:embed="rId5"/>
              <a:srcRect/>
              <a:stretch>
                <a:fillRect/>
              </a:stretch>
            </p:blipFill>
            <p:spPr bwMode="auto">
              <a:xfrm>
                <a:off x="3124200" y="3352800"/>
                <a:ext cx="2971800" cy="1563688"/>
              </a:xfrm>
              <a:prstGeom prst="rect">
                <a:avLst/>
              </a:prstGeom>
              <a:noFill/>
              <a:ln w="9525">
                <a:noFill/>
                <a:miter lim="800000"/>
                <a:headEnd/>
                <a:tailEnd/>
              </a:ln>
            </p:spPr>
          </p:pic>
        </p:grpSp>
      </p:grpSp>
      <p:grpSp>
        <p:nvGrpSpPr>
          <p:cNvPr id="50" name="Group 49"/>
          <p:cNvGrpSpPr/>
          <p:nvPr/>
        </p:nvGrpSpPr>
        <p:grpSpPr>
          <a:xfrm>
            <a:off x="0" y="1066800"/>
            <a:ext cx="9144000" cy="3581400"/>
            <a:chOff x="0" y="1066800"/>
            <a:chExt cx="9144000" cy="3581400"/>
          </a:xfrm>
        </p:grpSpPr>
        <p:pic>
          <p:nvPicPr>
            <p:cNvPr id="147546" name="Picture 90" descr="binary fan"/>
            <p:cNvPicPr>
              <a:picLocks noChangeAspect="1" noChangeArrowheads="1"/>
            </p:cNvPicPr>
            <p:nvPr/>
          </p:nvPicPr>
          <p:blipFill>
            <a:blip r:embed="rId6"/>
            <a:srcRect l="6487" r="7027" b="7843"/>
            <a:stretch>
              <a:fillRect/>
            </a:stretch>
          </p:blipFill>
          <p:spPr bwMode="auto">
            <a:xfrm>
              <a:off x="0" y="1066800"/>
              <a:ext cx="9144000" cy="3581400"/>
            </a:xfrm>
            <a:prstGeom prst="rect">
              <a:avLst/>
            </a:prstGeom>
            <a:noFill/>
            <a:ln w="9525">
              <a:noFill/>
              <a:miter lim="800000"/>
              <a:headEnd/>
              <a:tailEnd/>
            </a:ln>
          </p:spPr>
        </p:pic>
        <p:grpSp>
          <p:nvGrpSpPr>
            <p:cNvPr id="37" name="Group 36"/>
            <p:cNvGrpSpPr/>
            <p:nvPr/>
          </p:nvGrpSpPr>
          <p:grpSpPr>
            <a:xfrm>
              <a:off x="6786578" y="2025650"/>
              <a:ext cx="790215" cy="1331912"/>
              <a:chOff x="6868012" y="2025650"/>
              <a:chExt cx="790215" cy="1331912"/>
            </a:xfrm>
          </p:grpSpPr>
          <p:sp>
            <p:nvSpPr>
              <p:cNvPr id="147502" name="Text Box 46"/>
              <p:cNvSpPr txBox="1">
                <a:spLocks noChangeArrowheads="1"/>
              </p:cNvSpPr>
              <p:nvPr/>
            </p:nvSpPr>
            <p:spPr bwMode="auto">
              <a:xfrm>
                <a:off x="6870640" y="3019008"/>
                <a:ext cx="784958" cy="338554"/>
              </a:xfrm>
              <a:prstGeom prst="rect">
                <a:avLst/>
              </a:prstGeom>
              <a:noFill/>
              <a:ln w="12700" algn="ctr">
                <a:noFill/>
                <a:miter lim="800000"/>
                <a:headEnd/>
                <a:tailEnd/>
              </a:ln>
              <a:effectLst/>
            </p:spPr>
            <p:txBody>
              <a:bodyPr wrap="none">
                <a:spAutoFit/>
              </a:bodyPr>
              <a:lstStyle/>
              <a:p>
                <a:pPr algn="ctr">
                  <a:defRPr/>
                </a:pPr>
                <a:r>
                  <a:rPr lang="en-US" sz="1600" dirty="0">
                    <a:effectLst>
                      <a:outerShdw blurRad="50800" dist="38100" dir="2700000" algn="tl" rotWithShape="0">
                        <a:prstClr val="black">
                          <a:alpha val="40000"/>
                        </a:prstClr>
                      </a:outerShdw>
                    </a:effectLst>
                  </a:rPr>
                  <a:t>Tester</a:t>
                </a:r>
              </a:p>
            </p:txBody>
          </p:sp>
          <p:pic>
            <p:nvPicPr>
              <p:cNvPr id="31754" name="Picture 47" descr="Office woman laptop smiling"/>
              <p:cNvPicPr>
                <a:picLocks noChangeAspect="1" noChangeArrowheads="1"/>
              </p:cNvPicPr>
              <p:nvPr/>
            </p:nvPicPr>
            <p:blipFill>
              <a:blip r:embed="rId7" cstate="print"/>
              <a:stretch>
                <a:fillRect/>
              </a:stretch>
            </p:blipFill>
            <p:spPr bwMode="auto">
              <a:xfrm rot="674577" flipH="1">
                <a:off x="6868012" y="2025650"/>
                <a:ext cx="790215" cy="104933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35" name="Group 34"/>
            <p:cNvGrpSpPr/>
            <p:nvPr/>
          </p:nvGrpSpPr>
          <p:grpSpPr>
            <a:xfrm>
              <a:off x="1428728" y="2175370"/>
              <a:ext cx="1132341" cy="1102425"/>
              <a:chOff x="1510702" y="2175370"/>
              <a:chExt cx="1132341" cy="1102425"/>
            </a:xfrm>
          </p:grpSpPr>
          <p:pic>
            <p:nvPicPr>
              <p:cNvPr id="31758" name="Picture 51" descr="Office man laptop alone"/>
              <p:cNvPicPr>
                <a:picLocks noChangeAspect="1" noChangeArrowheads="1"/>
              </p:cNvPicPr>
              <p:nvPr/>
            </p:nvPicPr>
            <p:blipFill>
              <a:blip r:embed="rId8" cstate="print"/>
              <a:stretch>
                <a:fillRect/>
              </a:stretch>
            </p:blipFill>
            <p:spPr bwMode="auto">
              <a:xfrm>
                <a:off x="1510702" y="2175370"/>
                <a:ext cx="1132341" cy="75356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47508" name="Text Box 52"/>
              <p:cNvSpPr txBox="1">
                <a:spLocks noChangeArrowheads="1"/>
              </p:cNvSpPr>
              <p:nvPr/>
            </p:nvSpPr>
            <p:spPr bwMode="auto">
              <a:xfrm>
                <a:off x="1539706" y="2963863"/>
                <a:ext cx="1074333" cy="313932"/>
              </a:xfrm>
              <a:prstGeom prst="rect">
                <a:avLst/>
              </a:prstGeom>
              <a:noFill/>
              <a:ln w="12700" algn="ctr">
                <a:noFill/>
                <a:miter lim="800000"/>
                <a:headEnd/>
                <a:tailEnd/>
              </a:ln>
              <a:effectLst/>
            </p:spPr>
            <p:txBody>
              <a:bodyPr wrap="none">
                <a:spAutoFit/>
              </a:bodyPr>
              <a:lstStyle/>
              <a:p>
                <a:pPr algn="ctr">
                  <a:lnSpc>
                    <a:spcPct val="90000"/>
                  </a:lnSpc>
                  <a:defRPr/>
                </a:pPr>
                <a:r>
                  <a:rPr lang="en-US" sz="1600" dirty="0">
                    <a:effectLst>
                      <a:outerShdw blurRad="50800" dist="38100" dir="2700000" algn="tl" rotWithShape="0">
                        <a:prstClr val="black">
                          <a:alpha val="40000"/>
                        </a:prstClr>
                      </a:outerShdw>
                    </a:effectLst>
                  </a:rPr>
                  <a:t>Architect</a:t>
                </a:r>
              </a:p>
            </p:txBody>
          </p:sp>
        </p:grpSp>
        <p:grpSp>
          <p:nvGrpSpPr>
            <p:cNvPr id="38" name="Group 37"/>
            <p:cNvGrpSpPr/>
            <p:nvPr/>
          </p:nvGrpSpPr>
          <p:grpSpPr>
            <a:xfrm>
              <a:off x="7858148" y="2590800"/>
              <a:ext cx="1236236" cy="1552580"/>
              <a:chOff x="7975600" y="2590800"/>
              <a:chExt cx="1236236" cy="1552580"/>
            </a:xfrm>
          </p:grpSpPr>
          <p:sp>
            <p:nvSpPr>
              <p:cNvPr id="147509" name="Text Box 53"/>
              <p:cNvSpPr txBox="1">
                <a:spLocks noChangeArrowheads="1"/>
              </p:cNvSpPr>
              <p:nvPr/>
            </p:nvSpPr>
            <p:spPr bwMode="auto">
              <a:xfrm>
                <a:off x="7975600" y="3607849"/>
                <a:ext cx="1236236" cy="535531"/>
              </a:xfrm>
              <a:prstGeom prst="rect">
                <a:avLst/>
              </a:prstGeom>
              <a:noFill/>
              <a:ln w="12700" algn="ctr">
                <a:noFill/>
                <a:miter lim="800000"/>
                <a:headEnd/>
                <a:tailEnd/>
              </a:ln>
              <a:effectLst/>
            </p:spPr>
            <p:txBody>
              <a:bodyPr wrap="none">
                <a:spAutoFit/>
              </a:bodyPr>
              <a:lstStyle/>
              <a:p>
                <a:pPr algn="ctr">
                  <a:lnSpc>
                    <a:spcPct val="90000"/>
                  </a:lnSpc>
                  <a:defRPr/>
                </a:pPr>
                <a:r>
                  <a:rPr lang="en-US" sz="1600" dirty="0">
                    <a:effectLst>
                      <a:outerShdw blurRad="50800" dist="38100" dir="2700000" algn="tl" rotWithShape="0">
                        <a:prstClr val="black">
                          <a:alpha val="40000"/>
                        </a:prstClr>
                      </a:outerShdw>
                    </a:effectLst>
                  </a:rPr>
                  <a:t>IT / Project</a:t>
                </a:r>
                <a:br>
                  <a:rPr lang="en-US" sz="1600" dirty="0">
                    <a:effectLst>
                      <a:outerShdw blurRad="50800" dist="38100" dir="2700000" algn="tl" rotWithShape="0">
                        <a:prstClr val="black">
                          <a:alpha val="40000"/>
                        </a:prstClr>
                      </a:outerShdw>
                    </a:effectLst>
                  </a:rPr>
                </a:br>
                <a:r>
                  <a:rPr lang="en-US" sz="1600" dirty="0">
                    <a:effectLst>
                      <a:outerShdw blurRad="50800" dist="38100" dir="2700000" algn="tl" rotWithShape="0">
                        <a:prstClr val="black">
                          <a:alpha val="40000"/>
                        </a:prstClr>
                      </a:outerShdw>
                    </a:effectLst>
                  </a:rPr>
                  <a:t>Manager</a:t>
                </a:r>
              </a:p>
            </p:txBody>
          </p:sp>
          <p:pic>
            <p:nvPicPr>
              <p:cNvPr id="31761" name="Picture 54" descr="MBS Supply chain SCM Manufacturing Man on phone with pocket pc"/>
              <p:cNvPicPr>
                <a:picLocks noChangeAspect="1" noChangeArrowheads="1"/>
              </p:cNvPicPr>
              <p:nvPr/>
            </p:nvPicPr>
            <p:blipFill>
              <a:blip r:embed="rId9" cstate="print"/>
              <a:stretch>
                <a:fillRect/>
              </a:stretch>
            </p:blipFill>
            <p:spPr bwMode="auto">
              <a:xfrm>
                <a:off x="8220279" y="2590800"/>
                <a:ext cx="746879" cy="976313"/>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34" name="Group 33"/>
            <p:cNvGrpSpPr/>
            <p:nvPr/>
          </p:nvGrpSpPr>
          <p:grpSpPr>
            <a:xfrm>
              <a:off x="142844" y="2852199"/>
              <a:ext cx="1095172" cy="1362619"/>
              <a:chOff x="304800" y="2667000"/>
              <a:chExt cx="1095172" cy="1362619"/>
            </a:xfrm>
          </p:grpSpPr>
          <p:pic>
            <p:nvPicPr>
              <p:cNvPr id="31755" name="Picture 48" descr="IT Work people work working tech technical "/>
              <p:cNvPicPr>
                <a:picLocks noChangeAspect="1" noChangeArrowheads="1"/>
              </p:cNvPicPr>
              <p:nvPr/>
            </p:nvPicPr>
            <p:blipFill>
              <a:blip r:embed="rId10" cstate="print"/>
              <a:stretch>
                <a:fillRect/>
              </a:stretch>
            </p:blipFill>
            <p:spPr bwMode="auto">
              <a:xfrm flipH="1">
                <a:off x="423177" y="2667000"/>
                <a:ext cx="858419" cy="8604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47511" name="Text Box 55"/>
              <p:cNvSpPr txBox="1">
                <a:spLocks noChangeArrowheads="1"/>
              </p:cNvSpPr>
              <p:nvPr/>
            </p:nvSpPr>
            <p:spPr bwMode="auto">
              <a:xfrm>
                <a:off x="304800" y="3494088"/>
                <a:ext cx="1095172" cy="535531"/>
              </a:xfrm>
              <a:prstGeom prst="rect">
                <a:avLst/>
              </a:prstGeom>
              <a:noFill/>
              <a:ln w="12700" algn="ctr">
                <a:noFill/>
                <a:miter lim="800000"/>
                <a:headEnd/>
                <a:tailEnd/>
              </a:ln>
              <a:effectLst/>
            </p:spPr>
            <p:txBody>
              <a:bodyPr wrap="none">
                <a:spAutoFit/>
              </a:bodyPr>
              <a:lstStyle/>
              <a:p>
                <a:pPr algn="ctr">
                  <a:lnSpc>
                    <a:spcPct val="90000"/>
                  </a:lnSpc>
                  <a:defRPr/>
                </a:pPr>
                <a:r>
                  <a:rPr lang="en-US" sz="1600" dirty="0">
                    <a:effectLst>
                      <a:outerShdw blurRad="50800" dist="38100" dir="2700000" algn="tl" rotWithShape="0">
                        <a:prstClr val="black">
                          <a:alpha val="40000"/>
                        </a:prstClr>
                      </a:outerShdw>
                    </a:effectLst>
                  </a:rPr>
                  <a:t>Business</a:t>
                </a:r>
              </a:p>
              <a:p>
                <a:pPr algn="ctr">
                  <a:lnSpc>
                    <a:spcPct val="90000"/>
                  </a:lnSpc>
                  <a:defRPr/>
                </a:pPr>
                <a:r>
                  <a:rPr lang="en-US" sz="1600" dirty="0">
                    <a:effectLst>
                      <a:outerShdw blurRad="50800" dist="38100" dir="2700000" algn="tl" rotWithShape="0">
                        <a:prstClr val="black">
                          <a:alpha val="40000"/>
                        </a:prstClr>
                      </a:outerShdw>
                    </a:effectLst>
                  </a:rPr>
                  <a:t>Analyst</a:t>
                </a:r>
              </a:p>
            </p:txBody>
          </p:sp>
        </p:grpSp>
        <p:grpSp>
          <p:nvGrpSpPr>
            <p:cNvPr id="39" name="Group 38"/>
            <p:cNvGrpSpPr/>
            <p:nvPr/>
          </p:nvGrpSpPr>
          <p:grpSpPr>
            <a:xfrm>
              <a:off x="5143504" y="1714488"/>
              <a:ext cx="1646238" cy="1247780"/>
              <a:chOff x="5105400" y="1714488"/>
              <a:chExt cx="1646238" cy="1247780"/>
            </a:xfrm>
          </p:grpSpPr>
          <p:pic>
            <p:nvPicPr>
              <p:cNvPr id="31763" name="Picture 60" descr="man looking intensly working study"/>
              <p:cNvPicPr>
                <a:picLocks noChangeAspect="1" noChangeArrowheads="1"/>
              </p:cNvPicPr>
              <p:nvPr/>
            </p:nvPicPr>
            <p:blipFill>
              <a:blip r:embed="rId11" cstate="print"/>
              <a:stretch>
                <a:fillRect/>
              </a:stretch>
            </p:blipFill>
            <p:spPr bwMode="auto">
              <a:xfrm>
                <a:off x="5441693" y="1714488"/>
                <a:ext cx="973652" cy="726666"/>
              </a:xfrm>
              <a:prstGeom prst="rect">
                <a:avLst/>
              </a:prstGeom>
              <a:noFill/>
              <a:ln w="9525">
                <a:noFill/>
                <a:miter lim="800000"/>
                <a:headEnd/>
                <a:tailEnd/>
              </a:ln>
              <a:effectLst>
                <a:outerShdw blurRad="50800" dist="38100" dir="2700000" algn="tl" rotWithShape="0">
                  <a:prstClr val="black">
                    <a:alpha val="40000"/>
                  </a:prstClr>
                </a:outerShdw>
                <a:softEdge rad="63500"/>
              </a:effectLst>
            </p:spPr>
          </p:pic>
          <p:sp>
            <p:nvSpPr>
              <p:cNvPr id="147517" name="Text Box 61"/>
              <p:cNvSpPr txBox="1">
                <a:spLocks noChangeArrowheads="1"/>
              </p:cNvSpPr>
              <p:nvPr/>
            </p:nvSpPr>
            <p:spPr bwMode="auto">
              <a:xfrm>
                <a:off x="5105400" y="2428868"/>
                <a:ext cx="1646238" cy="533400"/>
              </a:xfrm>
              <a:prstGeom prst="rect">
                <a:avLst/>
              </a:prstGeom>
              <a:noFill/>
              <a:ln w="12700" algn="ctr">
                <a:noFill/>
                <a:miter lim="800000"/>
                <a:headEnd/>
                <a:tailEnd/>
              </a:ln>
              <a:effectLst/>
            </p:spPr>
            <p:txBody>
              <a:bodyPr>
                <a:spAutoFit/>
              </a:bodyPr>
              <a:lstStyle/>
              <a:p>
                <a:pPr algn="ctr">
                  <a:lnSpc>
                    <a:spcPct val="90000"/>
                  </a:lnSpc>
                  <a:defRPr/>
                </a:pPr>
                <a:r>
                  <a:rPr lang="en-US" sz="1600" dirty="0">
                    <a:effectLst>
                      <a:outerShdw blurRad="50800" dist="38100" dir="2700000" algn="tl" rotWithShape="0">
                        <a:prstClr val="black">
                          <a:alpha val="40000"/>
                        </a:prstClr>
                      </a:outerShdw>
                    </a:effectLst>
                  </a:rPr>
                  <a:t>Database Professional</a:t>
                </a:r>
              </a:p>
            </p:txBody>
          </p:sp>
        </p:grpSp>
        <p:grpSp>
          <p:nvGrpSpPr>
            <p:cNvPr id="36" name="Group 35"/>
            <p:cNvGrpSpPr/>
            <p:nvPr/>
          </p:nvGrpSpPr>
          <p:grpSpPr>
            <a:xfrm>
              <a:off x="2714612" y="1676400"/>
              <a:ext cx="1061509" cy="1169595"/>
              <a:chOff x="2705100" y="1676400"/>
              <a:chExt cx="1061509" cy="1169595"/>
            </a:xfrm>
          </p:grpSpPr>
          <p:pic>
            <p:nvPicPr>
              <p:cNvPr id="31765" name="Picture 62" descr="MCE Media Center woman my pictures home T1 UI"/>
              <p:cNvPicPr>
                <a:picLocks noChangeAspect="1" noChangeArrowheads="1"/>
              </p:cNvPicPr>
              <p:nvPr/>
            </p:nvPicPr>
            <p:blipFill>
              <a:blip r:embed="rId12"/>
              <a:srcRect/>
              <a:stretch>
                <a:fillRect/>
              </a:stretch>
            </p:blipFill>
            <p:spPr bwMode="auto">
              <a:xfrm>
                <a:off x="2740554" y="1676400"/>
                <a:ext cx="990600" cy="7842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47519" name="Text Box 63"/>
              <p:cNvSpPr txBox="1">
                <a:spLocks noChangeArrowheads="1"/>
              </p:cNvSpPr>
              <p:nvPr/>
            </p:nvSpPr>
            <p:spPr bwMode="auto">
              <a:xfrm>
                <a:off x="2705100" y="2532063"/>
                <a:ext cx="1061509" cy="313932"/>
              </a:xfrm>
              <a:prstGeom prst="rect">
                <a:avLst/>
              </a:prstGeom>
              <a:noFill/>
              <a:ln w="12700" algn="ctr">
                <a:noFill/>
                <a:miter lim="800000"/>
                <a:headEnd/>
                <a:tailEnd/>
              </a:ln>
              <a:effectLst/>
            </p:spPr>
            <p:txBody>
              <a:bodyPr wrap="none">
                <a:spAutoFit/>
              </a:bodyPr>
              <a:lstStyle/>
              <a:p>
                <a:pPr algn="ctr">
                  <a:lnSpc>
                    <a:spcPct val="90000"/>
                  </a:lnSpc>
                  <a:defRPr/>
                </a:pPr>
                <a:r>
                  <a:rPr lang="en-US" sz="1600" dirty="0">
                    <a:effectLst>
                      <a:outerShdw blurRad="50800" dist="38100" dir="2700000" algn="tl" rotWithShape="0">
                        <a:prstClr val="black">
                          <a:alpha val="40000"/>
                        </a:prstClr>
                      </a:outerShdw>
                    </a:effectLst>
                  </a:rPr>
                  <a:t>Designer</a:t>
                </a:r>
              </a:p>
            </p:txBody>
          </p:sp>
        </p:grpSp>
      </p:grpSp>
      <p:sp>
        <p:nvSpPr>
          <p:cNvPr id="147563" name="Rectangle 107"/>
          <p:cNvSpPr>
            <a:spLocks noGrp="1" noChangeArrowheads="1"/>
          </p:cNvSpPr>
          <p:nvPr>
            <p:ph type="title"/>
          </p:nvPr>
        </p:nvSpPr>
        <p:spPr>
          <a:xfrm>
            <a:off x="381000" y="152400"/>
            <a:ext cx="8763000" cy="1034129"/>
          </a:xfrm>
          <a:effectLst>
            <a:outerShdw blurRad="50800" dist="38100" dir="2700000" algn="tl" rotWithShape="0">
              <a:prstClr val="black">
                <a:alpha val="40000"/>
              </a:prstClr>
            </a:outerShdw>
          </a:effectLst>
        </p:spPr>
        <p:txBody>
          <a:bodyPr/>
          <a:lstStyle/>
          <a:p>
            <a:pPr>
              <a:defRPr/>
            </a:pPr>
            <a:r>
              <a:rPr lang="en-US" sz="4400" dirty="0"/>
              <a:t>Visual Studio Team System</a:t>
            </a:r>
            <a:r>
              <a:rPr lang="en-US" sz="4000" dirty="0"/>
              <a:t/>
            </a:r>
            <a:br>
              <a:rPr lang="en-US" sz="4000" dirty="0"/>
            </a:br>
            <a:r>
              <a:rPr lang="en-US" sz="2400" dirty="0" smtClean="0"/>
              <a:t>Supporting the whole of the </a:t>
            </a:r>
            <a:r>
              <a:rPr lang="en-US" sz="2400" dirty="0"/>
              <a:t>Application Life Cycle</a:t>
            </a:r>
          </a:p>
        </p:txBody>
      </p:sp>
      <p:grpSp>
        <p:nvGrpSpPr>
          <p:cNvPr id="5" name="Group 32"/>
          <p:cNvGrpSpPr/>
          <p:nvPr/>
        </p:nvGrpSpPr>
        <p:grpSpPr>
          <a:xfrm>
            <a:off x="3978824" y="1568450"/>
            <a:ext cx="1175322" cy="1176754"/>
            <a:chOff x="4038600" y="1644650"/>
            <a:chExt cx="1175322" cy="1176754"/>
          </a:xfrm>
          <a:effectLst>
            <a:outerShdw blurRad="50800" dist="38100" dir="2700000" algn="tl" rotWithShape="0">
              <a:prstClr val="black">
                <a:alpha val="40000"/>
              </a:prstClr>
            </a:outerShdw>
          </a:effectLst>
        </p:grpSpPr>
        <p:sp>
          <p:nvSpPr>
            <p:cNvPr id="147505" name="Text Box 49"/>
            <p:cNvSpPr txBox="1">
              <a:spLocks noChangeArrowheads="1"/>
            </p:cNvSpPr>
            <p:nvPr/>
          </p:nvSpPr>
          <p:spPr bwMode="auto">
            <a:xfrm>
              <a:off x="4038600" y="2482850"/>
              <a:ext cx="1175322" cy="338554"/>
            </a:xfrm>
            <a:prstGeom prst="rect">
              <a:avLst/>
            </a:prstGeom>
            <a:noFill/>
            <a:ln w="12700" algn="ctr">
              <a:noFill/>
              <a:miter lim="800000"/>
              <a:headEnd/>
              <a:tailEnd/>
            </a:ln>
            <a:effectLst/>
          </p:spPr>
          <p:txBody>
            <a:bodyPr wrap="none">
              <a:spAutoFit/>
            </a:bodyPr>
            <a:lstStyle/>
            <a:p>
              <a:pPr>
                <a:defRPr/>
              </a:pPr>
              <a:r>
                <a:rPr lang="en-US" sz="1600" dirty="0">
                  <a:effectLst>
                    <a:outerShdw blurRad="50800" dist="38100" dir="2700000" algn="tl" rotWithShape="0">
                      <a:prstClr val="black">
                        <a:alpha val="40000"/>
                      </a:prstClr>
                    </a:outerShdw>
                  </a:effectLst>
                </a:rPr>
                <a:t>Developer</a:t>
              </a:r>
            </a:p>
          </p:txBody>
        </p:sp>
        <p:pic>
          <p:nvPicPr>
            <p:cNvPr id="31757" name="Picture 50" descr="MSD Developer Chad man desk laptop working smiling harware looking down"/>
            <p:cNvPicPr>
              <a:picLocks noChangeAspect="1" noChangeArrowheads="1"/>
            </p:cNvPicPr>
            <p:nvPr/>
          </p:nvPicPr>
          <p:blipFill>
            <a:blip r:embed="rId13" cstate="screen"/>
            <a:srcRect/>
            <a:stretch>
              <a:fillRect/>
            </a:stretch>
          </p:blipFill>
          <p:spPr bwMode="auto">
            <a:xfrm rot="20999471">
              <a:off x="4092861" y="1644650"/>
              <a:ext cx="1066800" cy="862013"/>
            </a:xfrm>
            <a:prstGeom prst="rect">
              <a:avLst/>
            </a:prstGeom>
            <a:noFill/>
            <a:ln w="9525">
              <a:noFill/>
              <a:miter lim="800000"/>
              <a:headEnd/>
              <a:tailEnd/>
            </a:ln>
          </p:spPr>
        </p:pic>
      </p:grpSp>
      <p:grpSp>
        <p:nvGrpSpPr>
          <p:cNvPr id="6" name="Group 29"/>
          <p:cNvGrpSpPr/>
          <p:nvPr/>
        </p:nvGrpSpPr>
        <p:grpSpPr>
          <a:xfrm>
            <a:off x="2992438" y="5562600"/>
            <a:ext cx="3121025" cy="1328738"/>
            <a:chOff x="6022975" y="5499100"/>
            <a:chExt cx="3121025" cy="1328738"/>
          </a:xfrm>
        </p:grpSpPr>
        <p:pic>
          <p:nvPicPr>
            <p:cNvPr id="31751" name="Picture 73" descr="6-00208_Rectngl-H_DrkBl"/>
            <p:cNvPicPr>
              <a:picLocks noChangeAspect="1" noChangeArrowheads="1"/>
            </p:cNvPicPr>
            <p:nvPr/>
          </p:nvPicPr>
          <p:blipFill>
            <a:blip r:embed="rId14" cstate="screen"/>
            <a:srcRect/>
            <a:stretch>
              <a:fillRect/>
            </a:stretch>
          </p:blipFill>
          <p:spPr bwMode="auto">
            <a:xfrm>
              <a:off x="6022975" y="5499100"/>
              <a:ext cx="3121025" cy="1328738"/>
            </a:xfrm>
            <a:prstGeom prst="rect">
              <a:avLst/>
            </a:prstGeom>
            <a:noFill/>
            <a:ln w="9525">
              <a:noFill/>
              <a:miter lim="800000"/>
              <a:headEnd/>
              <a:tailEnd/>
            </a:ln>
          </p:spPr>
        </p:pic>
        <p:sp>
          <p:nvSpPr>
            <p:cNvPr id="147524" name="Rectangle 68"/>
            <p:cNvSpPr>
              <a:spLocks noChangeArrowheads="1"/>
            </p:cNvSpPr>
            <p:nvPr/>
          </p:nvSpPr>
          <p:spPr bwMode="auto">
            <a:xfrm>
              <a:off x="6905625" y="5851525"/>
              <a:ext cx="1266825" cy="708025"/>
            </a:xfrm>
            <a:prstGeom prst="rect">
              <a:avLst/>
            </a:prstGeom>
            <a:noFill/>
            <a:ln w="9525">
              <a:noFill/>
              <a:miter lim="800000"/>
              <a:headEnd/>
              <a:tailEnd/>
            </a:ln>
            <a:effectLst/>
          </p:spPr>
          <p:txBody>
            <a:bodyPr wrap="none">
              <a:spAutoFit/>
            </a:bodyPr>
            <a:lstStyle/>
            <a:p>
              <a:pPr algn="ctr">
                <a:defRPr/>
              </a:pPr>
              <a:r>
                <a:rPr lang="en-US" sz="2000" b="1" dirty="0" smtClean="0">
                  <a:effectLst>
                    <a:outerShdw blurRad="38100" dist="38100" dir="2700000" algn="tl">
                      <a:srgbClr val="000000"/>
                    </a:outerShdw>
                  </a:effectLst>
                  <a:latin typeface="Segoe Semibold" pitchFamily="34" charset="0"/>
                </a:rPr>
                <a:t>Software</a:t>
              </a:r>
            </a:p>
            <a:p>
              <a:pPr algn="ctr">
                <a:defRPr/>
              </a:pPr>
              <a:r>
                <a:rPr lang="en-US" sz="2000" b="1" dirty="0" smtClean="0">
                  <a:effectLst>
                    <a:outerShdw blurRad="38100" dist="38100" dir="2700000" algn="tl">
                      <a:srgbClr val="000000"/>
                    </a:outerShdw>
                  </a:effectLst>
                  <a:latin typeface="Segoe Semibold" pitchFamily="34" charset="0"/>
                </a:rPr>
                <a:t>Quality</a:t>
              </a:r>
              <a:endParaRPr lang="en-US" sz="2000" b="1" dirty="0">
                <a:effectLst>
                  <a:outerShdw blurRad="38100" dist="38100" dir="2700000" algn="tl">
                    <a:srgbClr val="000000"/>
                  </a:outerShdw>
                </a:effectLst>
                <a:latin typeface="Segoe Semibold" pitchFamily="34" charset="0"/>
              </a:endParaRPr>
            </a:p>
          </p:txBody>
        </p:sp>
      </p:grpSp>
      <p:grpSp>
        <p:nvGrpSpPr>
          <p:cNvPr id="7" name="Group 27"/>
          <p:cNvGrpSpPr/>
          <p:nvPr/>
        </p:nvGrpSpPr>
        <p:grpSpPr>
          <a:xfrm>
            <a:off x="5984875" y="5562600"/>
            <a:ext cx="3159125" cy="1371600"/>
            <a:chOff x="41275" y="5540375"/>
            <a:chExt cx="3159125" cy="1371600"/>
          </a:xfrm>
        </p:grpSpPr>
        <p:pic>
          <p:nvPicPr>
            <p:cNvPr id="31746" name="Picture 109" descr="6-00208_Rectngl-H_Orng"/>
            <p:cNvPicPr>
              <a:picLocks noChangeAspect="1" noChangeArrowheads="1"/>
            </p:cNvPicPr>
            <p:nvPr/>
          </p:nvPicPr>
          <p:blipFill>
            <a:blip r:embed="rId15" cstate="screen"/>
            <a:srcRect/>
            <a:stretch>
              <a:fillRect/>
            </a:stretch>
          </p:blipFill>
          <p:spPr bwMode="auto">
            <a:xfrm>
              <a:off x="41275" y="5540375"/>
              <a:ext cx="3159125" cy="1371600"/>
            </a:xfrm>
            <a:prstGeom prst="rect">
              <a:avLst/>
            </a:prstGeom>
            <a:noFill/>
            <a:ln w="9525">
              <a:noFill/>
              <a:miter lim="800000"/>
              <a:headEnd/>
              <a:tailEnd/>
            </a:ln>
          </p:spPr>
        </p:pic>
        <p:sp>
          <p:nvSpPr>
            <p:cNvPr id="147526" name="Rectangle 70"/>
            <p:cNvSpPr>
              <a:spLocks noChangeArrowheads="1"/>
            </p:cNvSpPr>
            <p:nvPr/>
          </p:nvSpPr>
          <p:spPr bwMode="auto">
            <a:xfrm>
              <a:off x="228600" y="5853113"/>
              <a:ext cx="2743200" cy="701675"/>
            </a:xfrm>
            <a:prstGeom prst="rect">
              <a:avLst/>
            </a:prstGeom>
            <a:noFill/>
            <a:ln w="9525">
              <a:noFill/>
              <a:miter lim="800000"/>
              <a:headEnd/>
              <a:tailEnd/>
            </a:ln>
            <a:effectLst/>
          </p:spPr>
          <p:txBody>
            <a:bodyPr>
              <a:spAutoFit/>
            </a:bodyPr>
            <a:lstStyle/>
            <a:p>
              <a:pPr algn="ctr">
                <a:defRPr/>
              </a:pPr>
              <a:r>
                <a:rPr lang="en-US" sz="2000" b="1" dirty="0">
                  <a:effectLst>
                    <a:outerShdw blurRad="38100" dist="38100" dir="2700000" algn="tl">
                      <a:srgbClr val="000000">
                        <a:alpha val="43137"/>
                      </a:srgbClr>
                    </a:outerShdw>
                  </a:effectLst>
                  <a:latin typeface="Segoe Semibold" pitchFamily="34" charset="0"/>
                </a:rPr>
                <a:t>Project</a:t>
              </a:r>
            </a:p>
            <a:p>
              <a:pPr algn="ctr">
                <a:defRPr/>
              </a:pPr>
              <a:r>
                <a:rPr lang="en-US" sz="2000" b="1" dirty="0">
                  <a:effectLst>
                    <a:outerShdw blurRad="38100" dist="38100" dir="2700000" algn="tl">
                      <a:srgbClr val="000000">
                        <a:alpha val="43137"/>
                      </a:srgbClr>
                    </a:outerShdw>
                  </a:effectLst>
                  <a:latin typeface="Segoe Semibold" pitchFamily="34" charset="0"/>
                </a:rPr>
                <a:t>Transparency</a:t>
              </a:r>
            </a:p>
          </p:txBody>
        </p:sp>
      </p:grpSp>
      <p:grpSp>
        <p:nvGrpSpPr>
          <p:cNvPr id="8" name="Group 28"/>
          <p:cNvGrpSpPr/>
          <p:nvPr/>
        </p:nvGrpSpPr>
        <p:grpSpPr>
          <a:xfrm>
            <a:off x="0" y="5562600"/>
            <a:ext cx="3121025" cy="1338262"/>
            <a:chOff x="3011488" y="5519738"/>
            <a:chExt cx="3121025" cy="1338262"/>
          </a:xfrm>
        </p:grpSpPr>
        <p:pic>
          <p:nvPicPr>
            <p:cNvPr id="31750" name="Picture 72" descr="6-00208_Rectngl-H_Ylw"/>
            <p:cNvPicPr>
              <a:picLocks noChangeAspect="1" noChangeArrowheads="1"/>
            </p:cNvPicPr>
            <p:nvPr/>
          </p:nvPicPr>
          <p:blipFill>
            <a:blip r:embed="rId16" cstate="screen"/>
            <a:srcRect/>
            <a:stretch>
              <a:fillRect/>
            </a:stretch>
          </p:blipFill>
          <p:spPr bwMode="auto">
            <a:xfrm>
              <a:off x="3011488" y="5519738"/>
              <a:ext cx="3121025" cy="1338262"/>
            </a:xfrm>
            <a:prstGeom prst="rect">
              <a:avLst/>
            </a:prstGeom>
            <a:noFill/>
            <a:ln w="9525">
              <a:noFill/>
              <a:miter lim="800000"/>
              <a:headEnd/>
              <a:tailEnd/>
            </a:ln>
          </p:spPr>
        </p:pic>
        <p:sp>
          <p:nvSpPr>
            <p:cNvPr id="147525" name="Rectangle 69"/>
            <p:cNvSpPr>
              <a:spLocks noChangeArrowheads="1"/>
            </p:cNvSpPr>
            <p:nvPr/>
          </p:nvSpPr>
          <p:spPr bwMode="auto">
            <a:xfrm>
              <a:off x="3619500" y="5837238"/>
              <a:ext cx="1836738" cy="708025"/>
            </a:xfrm>
            <a:prstGeom prst="rect">
              <a:avLst/>
            </a:prstGeom>
            <a:noFill/>
            <a:ln w="9525">
              <a:noFill/>
              <a:miter lim="800000"/>
              <a:headEnd/>
              <a:tailEnd/>
            </a:ln>
            <a:effectLst/>
          </p:spPr>
          <p:txBody>
            <a:bodyPr wrap="none">
              <a:spAutoFit/>
            </a:bodyPr>
            <a:lstStyle/>
            <a:p>
              <a:pPr algn="ctr">
                <a:defRPr/>
              </a:pPr>
              <a:r>
                <a:rPr lang="en-US" sz="2000" b="1" dirty="0">
                  <a:effectLst>
                    <a:outerShdw blurRad="38100" dist="38100" dir="2700000" algn="tl">
                      <a:srgbClr val="000000"/>
                    </a:outerShdw>
                  </a:effectLst>
                  <a:latin typeface="Segoe Semibold" pitchFamily="34" charset="0"/>
                </a:rPr>
                <a:t>Team</a:t>
              </a:r>
            </a:p>
            <a:p>
              <a:pPr algn="ctr">
                <a:defRPr/>
              </a:pPr>
              <a:r>
                <a:rPr lang="en-US" sz="2000" b="1" dirty="0">
                  <a:effectLst>
                    <a:outerShdw blurRad="38100" dist="38100" dir="2700000" algn="tl">
                      <a:srgbClr val="000000"/>
                    </a:outerShdw>
                  </a:effectLst>
                  <a:latin typeface="Segoe Semibold" pitchFamily="34" charset="0"/>
                </a:rPr>
                <a:t>Collaboration</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2000"/>
                                        <p:tgtEl>
                                          <p:spTgt spid="50"/>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701731"/>
          </a:xfrm>
        </p:spPr>
        <p:txBody>
          <a:bodyPr/>
          <a:lstStyle/>
          <a:p>
            <a:r>
              <a:rPr lang="en-GB" sz="4400" dirty="0" smtClean="0"/>
              <a:t>Developers Time</a:t>
            </a:r>
            <a:endParaRPr lang="en-GB" sz="4400" dirty="0"/>
          </a:p>
        </p:txBody>
      </p:sp>
      <p:grpSp>
        <p:nvGrpSpPr>
          <p:cNvPr id="3" name="Group 39"/>
          <p:cNvGrpSpPr/>
          <p:nvPr/>
        </p:nvGrpSpPr>
        <p:grpSpPr>
          <a:xfrm>
            <a:off x="808517" y="1500174"/>
            <a:ext cx="7526966" cy="1328805"/>
            <a:chOff x="808517" y="1743006"/>
            <a:chExt cx="7526966" cy="1328805"/>
          </a:xfrm>
          <a:effectLst>
            <a:outerShdw blurRad="50800" dist="38100" dir="2700000" algn="tl" rotWithShape="0">
              <a:prstClr val="black">
                <a:alpha val="40000"/>
              </a:prstClr>
            </a:outerShdw>
            <a:reflection blurRad="6350" stA="52000" endA="300" endPos="35000" dir="5400000" sy="-100000" algn="bl" rotWithShape="0"/>
          </a:effectLst>
        </p:grpSpPr>
        <p:sp>
          <p:nvSpPr>
            <p:cNvPr id="18" name="TextBox 17"/>
            <p:cNvSpPr txBox="1"/>
            <p:nvPr/>
          </p:nvSpPr>
          <p:spPr>
            <a:xfrm>
              <a:off x="857224" y="1743006"/>
              <a:ext cx="2109873" cy="400110"/>
            </a:xfrm>
            <a:prstGeom prst="rect">
              <a:avLst/>
            </a:prstGeom>
            <a:noFill/>
            <a:effectLst/>
          </p:spPr>
          <p:txBody>
            <a:bodyPr wrap="none" rtlCol="0">
              <a:spAutoFit/>
            </a:bodyPr>
            <a:lstStyle/>
            <a:p>
              <a:r>
                <a:rPr lang="en-GB" sz="2000" dirty="0"/>
                <a:t>80% Debugging</a:t>
              </a:r>
            </a:p>
          </p:txBody>
        </p:sp>
        <p:sp>
          <p:nvSpPr>
            <p:cNvPr id="19" name="TextBox 18"/>
            <p:cNvSpPr txBox="1"/>
            <p:nvPr/>
          </p:nvSpPr>
          <p:spPr>
            <a:xfrm>
              <a:off x="6633760" y="1743006"/>
              <a:ext cx="1653017" cy="400110"/>
            </a:xfrm>
            <a:prstGeom prst="rect">
              <a:avLst/>
            </a:prstGeom>
            <a:noFill/>
            <a:effectLst/>
          </p:spPr>
          <p:txBody>
            <a:bodyPr wrap="none" rtlCol="0">
              <a:spAutoFit/>
            </a:bodyPr>
            <a:lstStyle/>
            <a:p>
              <a:pPr algn="r"/>
              <a:r>
                <a:rPr lang="en-GB" sz="2000" dirty="0" smtClean="0"/>
                <a:t>20% Coding</a:t>
              </a:r>
              <a:endParaRPr lang="en-GB" sz="2000" dirty="0"/>
            </a:p>
          </p:txBody>
        </p:sp>
        <p:grpSp>
          <p:nvGrpSpPr>
            <p:cNvPr id="4" name="Group 33"/>
            <p:cNvGrpSpPr/>
            <p:nvPr/>
          </p:nvGrpSpPr>
          <p:grpSpPr>
            <a:xfrm>
              <a:off x="808517" y="2143116"/>
              <a:ext cx="7526966" cy="928695"/>
              <a:chOff x="714348" y="2786058"/>
              <a:chExt cx="7526966" cy="928695"/>
            </a:xfrm>
          </p:grpSpPr>
          <p:pic>
            <p:nvPicPr>
              <p:cNvPr id="1031" name="Picture 7" descr="D:\Art\Shapes and Graphics\Charts and Graphs\Bar Graph\Bar Graph Columns - Violet bottom.png"/>
              <p:cNvPicPr>
                <a:picLocks noChangeAspect="1" noChangeArrowheads="1"/>
              </p:cNvPicPr>
              <p:nvPr/>
            </p:nvPicPr>
            <p:blipFill>
              <a:blip r:embed="rId2"/>
              <a:srcRect/>
              <a:stretch>
                <a:fillRect/>
              </a:stretch>
            </p:blipFill>
            <p:spPr bwMode="auto">
              <a:xfrm rot="5400000">
                <a:off x="3203313" y="297093"/>
                <a:ext cx="928694" cy="5906623"/>
              </a:xfrm>
              <a:prstGeom prst="rect">
                <a:avLst/>
              </a:prstGeom>
              <a:noFill/>
            </p:spPr>
          </p:pic>
          <p:pic>
            <p:nvPicPr>
              <p:cNvPr id="26" name="Picture 2" descr="D:\Art\Shapes and Graphics\Charts and Graphs\Bar Graph\Bar Graph Columns - Green bottom.png"/>
              <p:cNvPicPr>
                <a:picLocks noChangeAspect="1" noChangeArrowheads="1"/>
              </p:cNvPicPr>
              <p:nvPr/>
            </p:nvPicPr>
            <p:blipFill>
              <a:blip r:embed="rId3" cstate="screen"/>
              <a:srcRect/>
              <a:stretch>
                <a:fillRect/>
              </a:stretch>
            </p:blipFill>
            <p:spPr bwMode="auto">
              <a:xfrm rot="5400000">
                <a:off x="6822297" y="2464587"/>
                <a:ext cx="928694" cy="1571636"/>
              </a:xfrm>
              <a:prstGeom prst="rect">
                <a:avLst/>
              </a:prstGeom>
              <a:noFill/>
            </p:spPr>
          </p:pic>
          <p:pic>
            <p:nvPicPr>
              <p:cNvPr id="1034" name="Picture 10" descr="D:\Art\Shapes and Graphics\Charts and Graphs\Bar Graph\Bar Graph Columns - Xbox Green top.png"/>
              <p:cNvPicPr>
                <a:picLocks noChangeAspect="1" noChangeArrowheads="1"/>
              </p:cNvPicPr>
              <p:nvPr/>
            </p:nvPicPr>
            <p:blipFill>
              <a:blip r:embed="rId4" cstate="screen"/>
              <a:srcRect/>
              <a:stretch>
                <a:fillRect/>
              </a:stretch>
            </p:blipFill>
            <p:spPr bwMode="auto">
              <a:xfrm rot="5400000">
                <a:off x="7621103" y="3094541"/>
                <a:ext cx="928694" cy="311729"/>
              </a:xfrm>
              <a:prstGeom prst="rect">
                <a:avLst/>
              </a:prstGeom>
              <a:noFill/>
            </p:spPr>
          </p:pic>
        </p:grpSp>
      </p:grpSp>
      <p:sp>
        <p:nvSpPr>
          <p:cNvPr id="37" name="TextBox 36"/>
          <p:cNvSpPr txBox="1"/>
          <p:nvPr/>
        </p:nvSpPr>
        <p:spPr>
          <a:xfrm>
            <a:off x="1" y="3143248"/>
            <a:ext cx="9144000" cy="646331"/>
          </a:xfrm>
          <a:prstGeom prst="rect">
            <a:avLst/>
          </a:prstGeom>
          <a:noFill/>
          <a:effectLst/>
        </p:spPr>
        <p:txBody>
          <a:bodyPr wrap="square" rtlCol="0">
            <a:spAutoFit/>
          </a:bodyPr>
          <a:lstStyle/>
          <a:p>
            <a:pPr algn="ctr"/>
            <a:r>
              <a:rPr lang="en-GB" sz="3600" dirty="0" smtClean="0">
                <a:solidFill>
                  <a:srgbClr val="FFC000"/>
                </a:solidFill>
                <a:effectLst>
                  <a:outerShdw blurRad="50800" dist="38100" dir="2700000" algn="tl" rotWithShape="0">
                    <a:prstClr val="black">
                      <a:alpha val="40000"/>
                    </a:prstClr>
                  </a:outerShdw>
                </a:effectLst>
              </a:rPr>
              <a:t>Q</a:t>
            </a:r>
            <a:r>
              <a:rPr lang="en-GB" sz="3600" b="0" dirty="0" smtClean="0">
                <a:solidFill>
                  <a:srgbClr val="FFC000"/>
                </a:solidFill>
                <a:effectLst>
                  <a:outerShdw blurRad="50800" dist="38100" dir="2700000" algn="tl" rotWithShape="0">
                    <a:prstClr val="black">
                      <a:alpha val="40000"/>
                    </a:prstClr>
                  </a:outerShdw>
                </a:effectLst>
              </a:rPr>
              <a:t>:</a:t>
            </a:r>
            <a:r>
              <a:rPr lang="en-GB" sz="2800" b="0" dirty="0" smtClean="0">
                <a:solidFill>
                  <a:srgbClr val="FFC000"/>
                </a:solidFill>
                <a:effectLst>
                  <a:outerShdw blurRad="50800" dist="38100" dir="2700000" algn="tl" rotWithShape="0">
                    <a:prstClr val="black">
                      <a:alpha val="40000"/>
                    </a:prstClr>
                  </a:outerShdw>
                </a:effectLst>
              </a:rPr>
              <a:t> </a:t>
            </a:r>
            <a:r>
              <a:rPr lang="en-GB" sz="2800" dirty="0" smtClean="0">
                <a:effectLst>
                  <a:outerShdw blurRad="50800" dist="38100" dir="2700000" algn="tl" rotWithShape="0">
                    <a:prstClr val="black">
                      <a:alpha val="40000"/>
                    </a:prstClr>
                  </a:outerShdw>
                </a:effectLst>
              </a:rPr>
              <a:t>What if we could reduce debugging by 25%?</a:t>
            </a:r>
            <a:endParaRPr lang="en-GB" sz="2800" dirty="0">
              <a:effectLst>
                <a:outerShdw blurRad="50800" dist="38100" dir="2700000" algn="tl" rotWithShape="0">
                  <a:prstClr val="black">
                    <a:alpha val="40000"/>
                  </a:prstClr>
                </a:outerShdw>
              </a:effectLst>
            </a:endParaRPr>
          </a:p>
        </p:txBody>
      </p:sp>
      <p:grpSp>
        <p:nvGrpSpPr>
          <p:cNvPr id="5" name="Group 40"/>
          <p:cNvGrpSpPr/>
          <p:nvPr/>
        </p:nvGrpSpPr>
        <p:grpSpPr>
          <a:xfrm>
            <a:off x="857224" y="4214818"/>
            <a:ext cx="7526966" cy="1328804"/>
            <a:chOff x="808517" y="4671964"/>
            <a:chExt cx="7526966" cy="1328804"/>
          </a:xfrm>
          <a:effectLst>
            <a:outerShdw blurRad="50800" dist="38100" dir="2700000" algn="tl" rotWithShape="0">
              <a:prstClr val="black">
                <a:alpha val="40000"/>
              </a:prstClr>
            </a:outerShdw>
            <a:reflection blurRad="6350" stA="52000" endA="300" endPos="35000" dir="5400000" sy="-100000" algn="bl" rotWithShape="0"/>
          </a:effectLst>
        </p:grpSpPr>
        <p:grpSp>
          <p:nvGrpSpPr>
            <p:cNvPr id="6" name="Group 32"/>
            <p:cNvGrpSpPr/>
            <p:nvPr/>
          </p:nvGrpSpPr>
          <p:grpSpPr>
            <a:xfrm>
              <a:off x="808517" y="5072073"/>
              <a:ext cx="7526966" cy="928695"/>
              <a:chOff x="714348" y="3786190"/>
              <a:chExt cx="7526966" cy="928695"/>
            </a:xfrm>
          </p:grpSpPr>
          <p:pic>
            <p:nvPicPr>
              <p:cNvPr id="30" name="Picture 7" descr="D:\Art\Shapes and Graphics\Charts and Graphs\Bar Graph\Bar Graph Columns - Violet bottom.png"/>
              <p:cNvPicPr>
                <a:picLocks noChangeAspect="1" noChangeArrowheads="1"/>
              </p:cNvPicPr>
              <p:nvPr/>
            </p:nvPicPr>
            <p:blipFill>
              <a:blip r:embed="rId5" cstate="screen"/>
              <a:srcRect/>
              <a:stretch>
                <a:fillRect/>
              </a:stretch>
            </p:blipFill>
            <p:spPr bwMode="auto">
              <a:xfrm rot="5400000">
                <a:off x="2464579" y="2035959"/>
                <a:ext cx="928694" cy="4429156"/>
              </a:xfrm>
              <a:prstGeom prst="rect">
                <a:avLst/>
              </a:prstGeom>
              <a:noFill/>
            </p:spPr>
          </p:pic>
          <p:pic>
            <p:nvPicPr>
              <p:cNvPr id="31" name="Picture 2" descr="D:\Art\Shapes and Graphics\Charts and Graphs\Bar Graph\Bar Graph Columns - Green bottom.png"/>
              <p:cNvPicPr>
                <a:picLocks noChangeAspect="1" noChangeArrowheads="1"/>
              </p:cNvPicPr>
              <p:nvPr/>
            </p:nvPicPr>
            <p:blipFill>
              <a:blip r:embed="rId6" cstate="screen"/>
              <a:srcRect/>
              <a:stretch>
                <a:fillRect/>
              </a:stretch>
            </p:blipFill>
            <p:spPr bwMode="auto">
              <a:xfrm rot="5400000">
                <a:off x="6036479" y="2678901"/>
                <a:ext cx="928694" cy="3143272"/>
              </a:xfrm>
              <a:prstGeom prst="rect">
                <a:avLst/>
              </a:prstGeom>
              <a:noFill/>
            </p:spPr>
          </p:pic>
          <p:pic>
            <p:nvPicPr>
              <p:cNvPr id="32" name="Picture 10" descr="D:\Art\Shapes and Graphics\Charts and Graphs\Bar Graph\Bar Graph Columns - Xbox Green top.png"/>
              <p:cNvPicPr>
                <a:picLocks noChangeAspect="1" noChangeArrowheads="1"/>
              </p:cNvPicPr>
              <p:nvPr/>
            </p:nvPicPr>
            <p:blipFill>
              <a:blip r:embed="rId4" cstate="screen"/>
              <a:srcRect/>
              <a:stretch>
                <a:fillRect/>
              </a:stretch>
            </p:blipFill>
            <p:spPr bwMode="auto">
              <a:xfrm rot="5400000">
                <a:off x="7621103" y="4094673"/>
                <a:ext cx="928694" cy="311729"/>
              </a:xfrm>
              <a:prstGeom prst="rect">
                <a:avLst/>
              </a:prstGeom>
              <a:noFill/>
            </p:spPr>
          </p:pic>
        </p:grpSp>
        <p:sp>
          <p:nvSpPr>
            <p:cNvPr id="38" name="TextBox 37"/>
            <p:cNvSpPr txBox="1"/>
            <p:nvPr/>
          </p:nvSpPr>
          <p:spPr>
            <a:xfrm>
              <a:off x="857224" y="4671964"/>
              <a:ext cx="2109873" cy="400110"/>
            </a:xfrm>
            <a:prstGeom prst="rect">
              <a:avLst/>
            </a:prstGeom>
            <a:noFill/>
          </p:spPr>
          <p:txBody>
            <a:bodyPr wrap="none" rtlCol="0">
              <a:spAutoFit/>
            </a:bodyPr>
            <a:lstStyle/>
            <a:p>
              <a:r>
                <a:rPr lang="en-GB" sz="2000" dirty="0" smtClean="0"/>
                <a:t>60</a:t>
              </a:r>
              <a:r>
                <a:rPr lang="en-GB" sz="2000" dirty="0"/>
                <a:t>% Debugging</a:t>
              </a:r>
            </a:p>
          </p:txBody>
        </p:sp>
        <p:sp>
          <p:nvSpPr>
            <p:cNvPr id="39" name="TextBox 38"/>
            <p:cNvSpPr txBox="1"/>
            <p:nvPr/>
          </p:nvSpPr>
          <p:spPr>
            <a:xfrm>
              <a:off x="6633760" y="4671964"/>
              <a:ext cx="1653017" cy="400110"/>
            </a:xfrm>
            <a:prstGeom prst="rect">
              <a:avLst/>
            </a:prstGeom>
            <a:noFill/>
          </p:spPr>
          <p:txBody>
            <a:bodyPr wrap="none" rtlCol="0">
              <a:spAutoFit/>
            </a:bodyPr>
            <a:lstStyle/>
            <a:p>
              <a:pPr algn="r"/>
              <a:r>
                <a:rPr lang="en-GB" sz="2000" dirty="0" smtClean="0"/>
                <a:t>40% Coding</a:t>
              </a:r>
              <a:endParaRPr lang="en-GB" sz="2000" dirty="0"/>
            </a:p>
          </p:txBody>
        </p:sp>
      </p:grpSp>
      <p:sp>
        <p:nvSpPr>
          <p:cNvPr id="42" name="TextBox 41"/>
          <p:cNvSpPr txBox="1"/>
          <p:nvPr/>
        </p:nvSpPr>
        <p:spPr>
          <a:xfrm>
            <a:off x="0" y="5857892"/>
            <a:ext cx="9144000" cy="646331"/>
          </a:xfrm>
          <a:prstGeom prst="rect">
            <a:avLst/>
          </a:prstGeom>
          <a:noFill/>
          <a:effectLst/>
        </p:spPr>
        <p:txBody>
          <a:bodyPr wrap="square" rtlCol="0">
            <a:spAutoFit/>
          </a:bodyPr>
          <a:lstStyle/>
          <a:p>
            <a:pPr algn="ctr"/>
            <a:r>
              <a:rPr lang="en-GB" sz="3600" dirty="0" smtClean="0">
                <a:solidFill>
                  <a:srgbClr val="FFC000"/>
                </a:solidFill>
                <a:effectLst>
                  <a:outerShdw blurRad="50800" dist="38100" dir="2700000" algn="tl" rotWithShape="0">
                    <a:prstClr val="black">
                      <a:alpha val="40000"/>
                    </a:prstClr>
                  </a:outerShdw>
                </a:effectLst>
              </a:rPr>
              <a:t>A</a:t>
            </a:r>
            <a:r>
              <a:rPr lang="en-GB" sz="3600" b="0" dirty="0" smtClean="0">
                <a:solidFill>
                  <a:srgbClr val="FFC000"/>
                </a:solidFill>
                <a:effectLst>
                  <a:outerShdw blurRad="50800" dist="38100" dir="2700000" algn="tl" rotWithShape="0">
                    <a:prstClr val="black">
                      <a:alpha val="40000"/>
                    </a:prstClr>
                  </a:outerShdw>
                </a:effectLst>
              </a:rPr>
              <a:t>: </a:t>
            </a:r>
            <a:r>
              <a:rPr lang="en-GB" sz="2800" dirty="0" smtClean="0">
                <a:effectLst>
                  <a:outerShdw blurRad="50800" dist="38100" dir="2700000" algn="tl" rotWithShape="0">
                    <a:prstClr val="black">
                      <a:alpha val="40000"/>
                    </a:prstClr>
                  </a:outerShdw>
                </a:effectLst>
              </a:rPr>
              <a:t>We </a:t>
            </a:r>
            <a:r>
              <a:rPr lang="en-GB" sz="2800" dirty="0" smtClean="0">
                <a:solidFill>
                  <a:srgbClr val="FFC000"/>
                </a:solidFill>
                <a:effectLst>
                  <a:outerShdw blurRad="50800" dist="38100" dir="2700000" algn="tl" rotWithShape="0">
                    <a:prstClr val="black">
                      <a:alpha val="40000"/>
                    </a:prstClr>
                  </a:outerShdw>
                </a:effectLst>
              </a:rPr>
              <a:t>double</a:t>
            </a:r>
            <a:r>
              <a:rPr lang="en-GB" sz="2800" dirty="0" smtClean="0">
                <a:effectLst>
                  <a:outerShdw blurRad="50800" dist="38100" dir="2700000" algn="tl" rotWithShape="0">
                    <a:prstClr val="black">
                      <a:alpha val="40000"/>
                    </a:prstClr>
                  </a:outerShdw>
                </a:effectLst>
              </a:rPr>
              <a:t> the amount of code we can write</a:t>
            </a:r>
            <a:endParaRPr lang="en-GB" sz="2800" dirty="0">
              <a:effectLst>
                <a:outerShdw blurRad="50800" dist="38100" dir="2700000" algn="tl" rotWithShape="0">
                  <a:prstClr val="black">
                    <a:alpha val="40000"/>
                  </a:prst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81000" y="228600"/>
            <a:ext cx="8382000" cy="701731"/>
          </a:xfrm>
        </p:spPr>
        <p:txBody>
          <a:bodyPr/>
          <a:lstStyle/>
          <a:p>
            <a:pPr eaLnBrk="1" hangingPunct="1"/>
            <a:r>
              <a:rPr lang="en-GB" sz="4400" dirty="0" smtClean="0"/>
              <a:t>When to test?</a:t>
            </a:r>
            <a:endParaRPr lang="sl-SI" sz="4400" dirty="0" smtClean="0"/>
          </a:p>
        </p:txBody>
      </p:sp>
      <p:grpSp>
        <p:nvGrpSpPr>
          <p:cNvPr id="2" name="Group 10"/>
          <p:cNvGrpSpPr/>
          <p:nvPr/>
        </p:nvGrpSpPr>
        <p:grpSpPr>
          <a:xfrm>
            <a:off x="54387" y="1893131"/>
            <a:ext cx="2576138" cy="802444"/>
            <a:chOff x="142875" y="2607506"/>
            <a:chExt cx="2576138" cy="802444"/>
          </a:xfrm>
        </p:grpSpPr>
        <p:pic>
          <p:nvPicPr>
            <p:cNvPr id="5" name="Picture 4" descr="D:\Art\Shapes and Graphics\Box\Rectangle - Gel Style 1\GEL Rounded Rectangle steel gray.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42875" y="2607506"/>
              <a:ext cx="2576138" cy="802444"/>
            </a:xfrm>
            <a:prstGeom prst="rect">
              <a:avLst/>
            </a:prstGeom>
            <a:noFill/>
          </p:spPr>
        </p:pic>
        <p:sp>
          <p:nvSpPr>
            <p:cNvPr id="6" name="TextBox 5"/>
            <p:cNvSpPr txBox="1"/>
            <p:nvPr/>
          </p:nvSpPr>
          <p:spPr>
            <a:xfrm>
              <a:off x="938662" y="2808673"/>
              <a:ext cx="984565" cy="400110"/>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Design</a:t>
              </a:r>
              <a:endParaRPr lang="en-GB" dirty="0">
                <a:effectLst>
                  <a:outerShdw blurRad="38100" dist="38100" dir="2700000" algn="tl">
                    <a:srgbClr val="000000">
                      <a:alpha val="43137"/>
                    </a:srgbClr>
                  </a:outerShdw>
                </a:effectLst>
              </a:endParaRPr>
            </a:p>
          </p:txBody>
        </p:sp>
      </p:grpSp>
      <p:grpSp>
        <p:nvGrpSpPr>
          <p:cNvPr id="3" name="Group 11"/>
          <p:cNvGrpSpPr/>
          <p:nvPr/>
        </p:nvGrpSpPr>
        <p:grpSpPr>
          <a:xfrm>
            <a:off x="6731413" y="3331405"/>
            <a:ext cx="2343150" cy="802445"/>
            <a:chOff x="6800851" y="3331405"/>
            <a:chExt cx="2343150" cy="802445"/>
          </a:xfrm>
        </p:grpSpPr>
        <p:pic>
          <p:nvPicPr>
            <p:cNvPr id="4" name="Picture 3" descr="D:\Art\Shapes and Graphics\Box\Rectangle - Gel Style 1\GEL Rounded Rectangle carrot.png"/>
            <p:cNvPicPr>
              <a:picLocks noChangeAspect="1" noChangeArrowheads="1"/>
            </p:cNvPicPr>
            <p:nvPr/>
          </p:nvPicPr>
          <p:blipFill>
            <a:blip r:embed="rId3">
              <a:duotone>
                <a:prstClr val="black"/>
                <a:srgbClr val="FF0000">
                  <a:tint val="45000"/>
                  <a:satMod val="400000"/>
                </a:srgbClr>
              </a:duotone>
            </a:blip>
            <a:srcRect/>
            <a:stretch>
              <a:fillRect/>
            </a:stretch>
          </p:blipFill>
          <p:spPr bwMode="auto">
            <a:xfrm>
              <a:off x="6800851" y="3331405"/>
              <a:ext cx="2343150" cy="802445"/>
            </a:xfrm>
            <a:prstGeom prst="rect">
              <a:avLst/>
            </a:prstGeom>
            <a:noFill/>
          </p:spPr>
        </p:pic>
        <p:sp>
          <p:nvSpPr>
            <p:cNvPr id="8" name="TextBox 7"/>
            <p:cNvSpPr txBox="1"/>
            <p:nvPr/>
          </p:nvSpPr>
          <p:spPr>
            <a:xfrm>
              <a:off x="7645029" y="3532572"/>
              <a:ext cx="654795" cy="400110"/>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Test</a:t>
              </a:r>
              <a:endParaRPr lang="en-GB" dirty="0">
                <a:effectLst>
                  <a:outerShdw blurRad="38100" dist="38100" dir="2700000" algn="tl">
                    <a:srgbClr val="000000">
                      <a:alpha val="43137"/>
                    </a:srgbClr>
                  </a:outerShdw>
                </a:effectLst>
              </a:endParaRPr>
            </a:p>
          </p:txBody>
        </p:sp>
      </p:grpSp>
      <p:grpSp>
        <p:nvGrpSpPr>
          <p:cNvPr id="7" name="Group 9"/>
          <p:cNvGrpSpPr/>
          <p:nvPr/>
        </p:nvGrpSpPr>
        <p:grpSpPr>
          <a:xfrm>
            <a:off x="2590232" y="2607507"/>
            <a:ext cx="4181475" cy="803529"/>
            <a:chOff x="2676525" y="2607507"/>
            <a:chExt cx="4181475" cy="803529"/>
          </a:xfrm>
        </p:grpSpPr>
        <p:pic>
          <p:nvPicPr>
            <p:cNvPr id="2050" name="Picture 2" descr="D:\Art\Shapes and Graphics\Box\Rectangle - Gel Style 1\GEL Rounded Rectangle MS green.png"/>
            <p:cNvPicPr>
              <a:picLocks noChangeAspect="1" noChangeArrowheads="1"/>
            </p:cNvPicPr>
            <p:nvPr/>
          </p:nvPicPr>
          <p:blipFill>
            <a:blip r:embed="rId4"/>
            <a:srcRect/>
            <a:stretch>
              <a:fillRect/>
            </a:stretch>
          </p:blipFill>
          <p:spPr bwMode="auto">
            <a:xfrm>
              <a:off x="2676525" y="2607507"/>
              <a:ext cx="4181475" cy="803529"/>
            </a:xfrm>
            <a:prstGeom prst="rect">
              <a:avLst/>
            </a:prstGeom>
            <a:noFill/>
          </p:spPr>
        </p:pic>
        <p:sp>
          <p:nvSpPr>
            <p:cNvPr id="9" name="TextBox 8"/>
            <p:cNvSpPr txBox="1"/>
            <p:nvPr/>
          </p:nvSpPr>
          <p:spPr>
            <a:xfrm>
              <a:off x="4203646" y="2809216"/>
              <a:ext cx="1127232" cy="400110"/>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Develop</a:t>
              </a:r>
              <a:endParaRPr lang="en-GB" dirty="0">
                <a:effectLst>
                  <a:outerShdw blurRad="38100" dist="38100" dir="2700000" algn="tl">
                    <a:srgbClr val="000000">
                      <a:alpha val="43137"/>
                    </a:srgbClr>
                  </a:outerShdw>
                </a:effectLst>
              </a:endParaRPr>
            </a:p>
          </p:txBody>
        </p:sp>
      </p:grpSp>
      <p:grpSp>
        <p:nvGrpSpPr>
          <p:cNvPr id="11" name="Group 11"/>
          <p:cNvGrpSpPr/>
          <p:nvPr/>
        </p:nvGrpSpPr>
        <p:grpSpPr>
          <a:xfrm>
            <a:off x="8239437" y="3336325"/>
            <a:ext cx="840047" cy="802445"/>
            <a:chOff x="6800851" y="3331405"/>
            <a:chExt cx="2343150" cy="802445"/>
          </a:xfrm>
        </p:grpSpPr>
        <p:pic>
          <p:nvPicPr>
            <p:cNvPr id="14" name="Picture 13" descr="D:\Art\Shapes and Graphics\Box\Rectangle - Gel Style 1\GEL Rounded Rectangle carrot.png"/>
            <p:cNvPicPr>
              <a:picLocks noChangeAspect="1" noChangeArrowheads="1"/>
            </p:cNvPicPr>
            <p:nvPr/>
          </p:nvPicPr>
          <p:blipFill>
            <a:blip r:embed="rId5" cstate="print">
              <a:duotone>
                <a:prstClr val="black"/>
                <a:srgbClr val="FF0000">
                  <a:tint val="45000"/>
                  <a:satMod val="400000"/>
                </a:srgbClr>
              </a:duotone>
            </a:blip>
            <a:srcRect/>
            <a:stretch>
              <a:fillRect/>
            </a:stretch>
          </p:blipFill>
          <p:spPr bwMode="auto">
            <a:xfrm>
              <a:off x="6800851" y="3331405"/>
              <a:ext cx="2343150" cy="802445"/>
            </a:xfrm>
            <a:prstGeom prst="rect">
              <a:avLst/>
            </a:prstGeom>
            <a:noFill/>
          </p:spPr>
        </p:pic>
        <p:sp>
          <p:nvSpPr>
            <p:cNvPr id="15" name="TextBox 14"/>
            <p:cNvSpPr txBox="1"/>
            <p:nvPr/>
          </p:nvSpPr>
          <p:spPr>
            <a:xfrm>
              <a:off x="7069110" y="3532572"/>
              <a:ext cx="1826425" cy="400110"/>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Test</a:t>
              </a:r>
              <a:endParaRPr lang="en-GB" dirty="0">
                <a:effectLst>
                  <a:outerShdw blurRad="38100" dist="38100" dir="2700000" algn="tl">
                    <a:srgbClr val="000000">
                      <a:alpha val="43137"/>
                    </a:srgbClr>
                  </a:outerShdw>
                </a:effectLst>
              </a:endParaRPr>
            </a:p>
          </p:txBody>
        </p:sp>
      </p:grpSp>
      <p:grpSp>
        <p:nvGrpSpPr>
          <p:cNvPr id="12" name="Group 9"/>
          <p:cNvGrpSpPr/>
          <p:nvPr/>
        </p:nvGrpSpPr>
        <p:grpSpPr>
          <a:xfrm>
            <a:off x="2595151" y="2612427"/>
            <a:ext cx="5663947" cy="803529"/>
            <a:chOff x="2676525" y="2607507"/>
            <a:chExt cx="4181475" cy="803529"/>
          </a:xfrm>
        </p:grpSpPr>
        <p:pic>
          <p:nvPicPr>
            <p:cNvPr id="17" name="Picture 2" descr="D:\Art\Shapes and Graphics\Box\Rectangle - Gel Style 1\GEL Rounded Rectangle MS green.png"/>
            <p:cNvPicPr>
              <a:picLocks noChangeAspect="1" noChangeArrowheads="1"/>
            </p:cNvPicPr>
            <p:nvPr/>
          </p:nvPicPr>
          <p:blipFill>
            <a:blip r:embed="rId4"/>
            <a:srcRect/>
            <a:stretch>
              <a:fillRect/>
            </a:stretch>
          </p:blipFill>
          <p:spPr bwMode="auto">
            <a:xfrm>
              <a:off x="2676525" y="2607507"/>
              <a:ext cx="4181475" cy="803529"/>
            </a:xfrm>
            <a:prstGeom prst="rect">
              <a:avLst/>
            </a:prstGeom>
            <a:noFill/>
          </p:spPr>
        </p:pic>
        <p:sp>
          <p:nvSpPr>
            <p:cNvPr id="18" name="TextBox 17"/>
            <p:cNvSpPr txBox="1"/>
            <p:nvPr/>
          </p:nvSpPr>
          <p:spPr>
            <a:xfrm>
              <a:off x="4203646" y="2809216"/>
              <a:ext cx="832192" cy="400110"/>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Develop</a:t>
              </a:r>
              <a:endParaRPr lang="en-GB" dirty="0">
                <a:effectLst>
                  <a:outerShdw blurRad="38100" dist="38100" dir="2700000" algn="tl">
                    <a:srgbClr val="000000">
                      <a:alpha val="43137"/>
                    </a:srgbClr>
                  </a:outerShdw>
                </a:effectLst>
              </a:endParaRPr>
            </a:p>
          </p:txBody>
        </p:sp>
      </p:grpSp>
      <p:pic>
        <p:nvPicPr>
          <p:cNvPr id="10" name="Picture 2" descr="D:\Art\Glass\White Arrows\curved arrow 3.png"/>
          <p:cNvPicPr>
            <a:picLocks noChangeAspect="1" noChangeArrowheads="1"/>
          </p:cNvPicPr>
          <p:nvPr/>
        </p:nvPicPr>
        <p:blipFill>
          <a:blip r:embed="rId6"/>
          <a:srcRect/>
          <a:stretch>
            <a:fillRect/>
          </a:stretch>
        </p:blipFill>
        <p:spPr bwMode="auto">
          <a:xfrm rot="15473932" flipH="1">
            <a:off x="5048959" y="159546"/>
            <a:ext cx="3228975" cy="35909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1000"/>
                                        <p:tgtEl>
                                          <p:spTgt spid="7"/>
                                        </p:tgtEl>
                                      </p:cBhvr>
                                    </p:animEffect>
                                    <p:set>
                                      <p:cBhvr>
                                        <p:cTn id="20" dur="1" fill="hold">
                                          <p:stCondLst>
                                            <p:cond delay="999"/>
                                          </p:stCondLst>
                                        </p:cTn>
                                        <p:tgtEl>
                                          <p:spTgt spid="7"/>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1000"/>
                                        <p:tgtEl>
                                          <p:spTgt spid="3"/>
                                        </p:tgtEl>
                                      </p:cBhvr>
                                    </p:animEffect>
                                    <p:set>
                                      <p:cBhvr>
                                        <p:cTn id="23" dur="1" fill="hold">
                                          <p:stCondLst>
                                            <p:cond delay="999"/>
                                          </p:stCondLst>
                                        </p:cTn>
                                        <p:tgtEl>
                                          <p:spTgt spid="3"/>
                                        </p:tgtEl>
                                        <p:attrNameLst>
                                          <p:attrName>style.visibility</p:attrName>
                                        </p:attrNameLst>
                                      </p:cBhvr>
                                      <p:to>
                                        <p:strVal val="hidden"/>
                                      </p:to>
                                    </p:se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01731"/>
          </a:xfrm>
        </p:spPr>
        <p:txBody>
          <a:bodyPr/>
          <a:lstStyle/>
          <a:p>
            <a:r>
              <a:rPr lang="en-GB" sz="4400" dirty="0" smtClean="0"/>
              <a:t>Test Early &amp; Test Often</a:t>
            </a:r>
            <a:endParaRPr lang="en-GB" sz="4400" dirty="0"/>
          </a:p>
        </p:txBody>
      </p:sp>
      <p:grpSp>
        <p:nvGrpSpPr>
          <p:cNvPr id="3" name="Group 37"/>
          <p:cNvGrpSpPr/>
          <p:nvPr/>
        </p:nvGrpSpPr>
        <p:grpSpPr>
          <a:xfrm>
            <a:off x="123420" y="1749095"/>
            <a:ext cx="2976658" cy="1120360"/>
            <a:chOff x="142875" y="1893131"/>
            <a:chExt cx="9020176" cy="2240719"/>
          </a:xfrm>
        </p:grpSpPr>
        <p:grpSp>
          <p:nvGrpSpPr>
            <p:cNvPr id="4" name="Group 28"/>
            <p:cNvGrpSpPr/>
            <p:nvPr/>
          </p:nvGrpSpPr>
          <p:grpSpPr>
            <a:xfrm>
              <a:off x="142875" y="1893131"/>
              <a:ext cx="2576138" cy="802444"/>
              <a:chOff x="142875" y="2607506"/>
              <a:chExt cx="2576138" cy="802444"/>
            </a:xfrm>
          </p:grpSpPr>
          <p:pic>
            <p:nvPicPr>
              <p:cNvPr id="30" name="Picture 29" descr="D:\Art\Shapes and Graphics\Box\Rectangle - Gel Style 1\GEL Rounded Rectangle steel gray.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42875" y="2607506"/>
                <a:ext cx="2576138" cy="802444"/>
              </a:xfrm>
              <a:prstGeom prst="rect">
                <a:avLst/>
              </a:prstGeom>
              <a:noFill/>
            </p:spPr>
          </p:pic>
          <p:sp>
            <p:nvSpPr>
              <p:cNvPr id="31" name="TextBox 30"/>
              <p:cNvSpPr txBox="1"/>
              <p:nvPr/>
            </p:nvSpPr>
            <p:spPr>
              <a:xfrm>
                <a:off x="186917" y="2670174"/>
                <a:ext cx="2488056" cy="677108"/>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Design</a:t>
                </a:r>
                <a:endParaRPr lang="en-GB" dirty="0">
                  <a:effectLst>
                    <a:outerShdw blurRad="38100" dist="38100" dir="2700000" algn="tl">
                      <a:srgbClr val="000000">
                        <a:alpha val="43137"/>
                      </a:srgbClr>
                    </a:outerShdw>
                  </a:effectLst>
                </a:endParaRPr>
              </a:p>
            </p:txBody>
          </p:sp>
        </p:grpSp>
        <p:grpSp>
          <p:nvGrpSpPr>
            <p:cNvPr id="5" name="Group 31"/>
            <p:cNvGrpSpPr/>
            <p:nvPr/>
          </p:nvGrpSpPr>
          <p:grpSpPr>
            <a:xfrm>
              <a:off x="6819901" y="3331405"/>
              <a:ext cx="2343150" cy="802445"/>
              <a:chOff x="6800851" y="3331405"/>
              <a:chExt cx="2343150" cy="802445"/>
            </a:xfrm>
          </p:grpSpPr>
          <p:pic>
            <p:nvPicPr>
              <p:cNvPr id="33" name="Picture 32" descr="D:\Art\Shapes and Graphics\Box\Rectangle - Gel Style 1\GEL Rounded Rectangle carrot.png"/>
              <p:cNvPicPr>
                <a:picLocks noChangeAspect="1" noChangeArrowheads="1"/>
              </p:cNvPicPr>
              <p:nvPr/>
            </p:nvPicPr>
            <p:blipFill>
              <a:blip r:embed="rId3" cstate="print">
                <a:duotone>
                  <a:prstClr val="black"/>
                  <a:srgbClr val="FF0000">
                    <a:tint val="45000"/>
                    <a:satMod val="400000"/>
                  </a:srgbClr>
                </a:duotone>
              </a:blip>
              <a:srcRect/>
              <a:stretch>
                <a:fillRect/>
              </a:stretch>
            </p:blipFill>
            <p:spPr bwMode="auto">
              <a:xfrm>
                <a:off x="6800851" y="3331405"/>
                <a:ext cx="2343150" cy="802445"/>
              </a:xfrm>
              <a:prstGeom prst="rect">
                <a:avLst/>
              </a:prstGeom>
              <a:noFill/>
            </p:spPr>
          </p:pic>
          <p:sp>
            <p:nvSpPr>
              <p:cNvPr id="34" name="TextBox 33"/>
              <p:cNvSpPr txBox="1"/>
              <p:nvPr/>
            </p:nvSpPr>
            <p:spPr>
              <a:xfrm>
                <a:off x="7122348" y="3394073"/>
                <a:ext cx="1700156" cy="67710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Test</a:t>
                </a:r>
                <a:endParaRPr lang="en-GB" dirty="0">
                  <a:effectLst>
                    <a:outerShdw blurRad="38100" dist="38100" dir="2700000" algn="tl">
                      <a:srgbClr val="000000">
                        <a:alpha val="43137"/>
                      </a:srgbClr>
                    </a:outerShdw>
                  </a:effectLst>
                </a:endParaRPr>
              </a:p>
            </p:txBody>
          </p:sp>
        </p:grpSp>
        <p:grpSp>
          <p:nvGrpSpPr>
            <p:cNvPr id="6" name="Group 34"/>
            <p:cNvGrpSpPr/>
            <p:nvPr/>
          </p:nvGrpSpPr>
          <p:grpSpPr>
            <a:xfrm>
              <a:off x="2678720" y="2607507"/>
              <a:ext cx="4181475" cy="803529"/>
              <a:chOff x="2676525" y="2607507"/>
              <a:chExt cx="4181475" cy="803529"/>
            </a:xfrm>
          </p:grpSpPr>
          <p:pic>
            <p:nvPicPr>
              <p:cNvPr id="36" name="Picture 2" descr="D:\Art\Shapes and Graphics\Box\Rectangle - Gel Style 1\GEL Rounded Rectangle MS green.png"/>
              <p:cNvPicPr>
                <a:picLocks noChangeAspect="1" noChangeArrowheads="1"/>
              </p:cNvPicPr>
              <p:nvPr/>
            </p:nvPicPr>
            <p:blipFill>
              <a:blip r:embed="rId4" cstate="print"/>
              <a:srcRect/>
              <a:stretch>
                <a:fillRect/>
              </a:stretch>
            </p:blipFill>
            <p:spPr bwMode="auto">
              <a:xfrm>
                <a:off x="2676525" y="2607507"/>
                <a:ext cx="4181475" cy="803529"/>
              </a:xfrm>
              <a:prstGeom prst="rect">
                <a:avLst/>
              </a:prstGeom>
              <a:noFill/>
            </p:spPr>
          </p:pic>
          <p:sp>
            <p:nvSpPr>
              <p:cNvPr id="37" name="TextBox 36"/>
              <p:cNvSpPr txBox="1"/>
              <p:nvPr/>
            </p:nvSpPr>
            <p:spPr>
              <a:xfrm>
                <a:off x="3350792" y="2670717"/>
                <a:ext cx="2832942" cy="67710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Develop</a:t>
                </a:r>
                <a:endParaRPr lang="en-GB" dirty="0">
                  <a:effectLst>
                    <a:outerShdw blurRad="38100" dist="38100" dir="2700000" algn="tl">
                      <a:srgbClr val="000000">
                        <a:alpha val="43137"/>
                      </a:srgbClr>
                    </a:outerShdw>
                  </a:effectLst>
                </a:endParaRPr>
              </a:p>
            </p:txBody>
          </p:sp>
        </p:grpSp>
      </p:grpSp>
      <p:grpSp>
        <p:nvGrpSpPr>
          <p:cNvPr id="7" name="Group 38"/>
          <p:cNvGrpSpPr/>
          <p:nvPr/>
        </p:nvGrpSpPr>
        <p:grpSpPr>
          <a:xfrm>
            <a:off x="3126025" y="2864533"/>
            <a:ext cx="2976658" cy="1120360"/>
            <a:chOff x="142875" y="1893131"/>
            <a:chExt cx="9020176" cy="2240719"/>
          </a:xfrm>
        </p:grpSpPr>
        <p:grpSp>
          <p:nvGrpSpPr>
            <p:cNvPr id="8" name="Group 28"/>
            <p:cNvGrpSpPr/>
            <p:nvPr/>
          </p:nvGrpSpPr>
          <p:grpSpPr>
            <a:xfrm>
              <a:off x="142875" y="1893131"/>
              <a:ext cx="2576138" cy="802444"/>
              <a:chOff x="142875" y="2607506"/>
              <a:chExt cx="2576138" cy="802444"/>
            </a:xfrm>
          </p:grpSpPr>
          <p:pic>
            <p:nvPicPr>
              <p:cNvPr id="47" name="Picture 46" descr="D:\Art\Shapes and Graphics\Box\Rectangle - Gel Style 1\GEL Rounded Rectangle steel gray.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42875" y="2607506"/>
                <a:ext cx="2576138" cy="802444"/>
              </a:xfrm>
              <a:prstGeom prst="rect">
                <a:avLst/>
              </a:prstGeom>
              <a:noFill/>
            </p:spPr>
          </p:pic>
          <p:sp>
            <p:nvSpPr>
              <p:cNvPr id="48" name="TextBox 47"/>
              <p:cNvSpPr txBox="1"/>
              <p:nvPr/>
            </p:nvSpPr>
            <p:spPr>
              <a:xfrm>
                <a:off x="186917" y="2670174"/>
                <a:ext cx="2488056" cy="677108"/>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Design</a:t>
                </a:r>
                <a:endParaRPr lang="en-GB" dirty="0">
                  <a:effectLst>
                    <a:outerShdw blurRad="38100" dist="38100" dir="2700000" algn="tl">
                      <a:srgbClr val="000000">
                        <a:alpha val="43137"/>
                      </a:srgbClr>
                    </a:outerShdw>
                  </a:effectLst>
                </a:endParaRPr>
              </a:p>
            </p:txBody>
          </p:sp>
        </p:grpSp>
        <p:grpSp>
          <p:nvGrpSpPr>
            <p:cNvPr id="9" name="Group 31"/>
            <p:cNvGrpSpPr/>
            <p:nvPr/>
          </p:nvGrpSpPr>
          <p:grpSpPr>
            <a:xfrm>
              <a:off x="6819901" y="3331405"/>
              <a:ext cx="2343150" cy="802445"/>
              <a:chOff x="6800851" y="3331405"/>
              <a:chExt cx="2343150" cy="802445"/>
            </a:xfrm>
          </p:grpSpPr>
          <p:pic>
            <p:nvPicPr>
              <p:cNvPr id="45" name="Picture 44" descr="D:\Art\Shapes and Graphics\Box\Rectangle - Gel Style 1\GEL Rounded Rectangle carrot.png"/>
              <p:cNvPicPr>
                <a:picLocks noChangeAspect="1" noChangeArrowheads="1"/>
              </p:cNvPicPr>
              <p:nvPr/>
            </p:nvPicPr>
            <p:blipFill>
              <a:blip r:embed="rId3" cstate="print">
                <a:duotone>
                  <a:prstClr val="black"/>
                  <a:srgbClr val="FF0000">
                    <a:tint val="45000"/>
                    <a:satMod val="400000"/>
                  </a:srgbClr>
                </a:duotone>
              </a:blip>
              <a:srcRect/>
              <a:stretch>
                <a:fillRect/>
              </a:stretch>
            </p:blipFill>
            <p:spPr bwMode="auto">
              <a:xfrm>
                <a:off x="6800851" y="3331405"/>
                <a:ext cx="2343150" cy="802445"/>
              </a:xfrm>
              <a:prstGeom prst="rect">
                <a:avLst/>
              </a:prstGeom>
              <a:noFill/>
            </p:spPr>
          </p:pic>
          <p:sp>
            <p:nvSpPr>
              <p:cNvPr id="46" name="TextBox 45"/>
              <p:cNvSpPr txBox="1"/>
              <p:nvPr/>
            </p:nvSpPr>
            <p:spPr>
              <a:xfrm>
                <a:off x="7122348" y="3394073"/>
                <a:ext cx="1700156" cy="67710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Test</a:t>
                </a:r>
                <a:endParaRPr lang="en-GB" dirty="0">
                  <a:effectLst>
                    <a:outerShdw blurRad="38100" dist="38100" dir="2700000" algn="tl">
                      <a:srgbClr val="000000">
                        <a:alpha val="43137"/>
                      </a:srgbClr>
                    </a:outerShdw>
                  </a:effectLst>
                </a:endParaRPr>
              </a:p>
            </p:txBody>
          </p:sp>
        </p:grpSp>
        <p:grpSp>
          <p:nvGrpSpPr>
            <p:cNvPr id="10" name="Group 34"/>
            <p:cNvGrpSpPr/>
            <p:nvPr/>
          </p:nvGrpSpPr>
          <p:grpSpPr>
            <a:xfrm>
              <a:off x="2678720" y="2607507"/>
              <a:ext cx="4181475" cy="803529"/>
              <a:chOff x="2676525" y="2607507"/>
              <a:chExt cx="4181475" cy="803529"/>
            </a:xfrm>
          </p:grpSpPr>
          <p:pic>
            <p:nvPicPr>
              <p:cNvPr id="43" name="Picture 2" descr="D:\Art\Shapes and Graphics\Box\Rectangle - Gel Style 1\GEL Rounded Rectangle MS green.png"/>
              <p:cNvPicPr>
                <a:picLocks noChangeAspect="1" noChangeArrowheads="1"/>
              </p:cNvPicPr>
              <p:nvPr/>
            </p:nvPicPr>
            <p:blipFill>
              <a:blip r:embed="rId4" cstate="print"/>
              <a:srcRect/>
              <a:stretch>
                <a:fillRect/>
              </a:stretch>
            </p:blipFill>
            <p:spPr bwMode="auto">
              <a:xfrm>
                <a:off x="2676525" y="2607507"/>
                <a:ext cx="4181475" cy="803529"/>
              </a:xfrm>
              <a:prstGeom prst="rect">
                <a:avLst/>
              </a:prstGeom>
              <a:noFill/>
            </p:spPr>
          </p:pic>
          <p:sp>
            <p:nvSpPr>
              <p:cNvPr id="44" name="TextBox 43"/>
              <p:cNvSpPr txBox="1"/>
              <p:nvPr/>
            </p:nvSpPr>
            <p:spPr>
              <a:xfrm>
                <a:off x="3350792" y="2670717"/>
                <a:ext cx="2832942" cy="67710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Develop</a:t>
                </a:r>
                <a:endParaRPr lang="en-GB" dirty="0">
                  <a:effectLst>
                    <a:outerShdw blurRad="38100" dist="38100" dir="2700000" algn="tl">
                      <a:srgbClr val="000000">
                        <a:alpha val="43137"/>
                      </a:srgbClr>
                    </a:outerShdw>
                  </a:effectLst>
                </a:endParaRPr>
              </a:p>
            </p:txBody>
          </p:sp>
        </p:grpSp>
      </p:grpSp>
      <p:grpSp>
        <p:nvGrpSpPr>
          <p:cNvPr id="11" name="Group 48"/>
          <p:cNvGrpSpPr/>
          <p:nvPr/>
        </p:nvGrpSpPr>
        <p:grpSpPr>
          <a:xfrm>
            <a:off x="6138158" y="3963759"/>
            <a:ext cx="2976658" cy="1120360"/>
            <a:chOff x="142875" y="1893131"/>
            <a:chExt cx="9020176" cy="2240719"/>
          </a:xfrm>
        </p:grpSpPr>
        <p:grpSp>
          <p:nvGrpSpPr>
            <p:cNvPr id="12" name="Group 28"/>
            <p:cNvGrpSpPr/>
            <p:nvPr/>
          </p:nvGrpSpPr>
          <p:grpSpPr>
            <a:xfrm>
              <a:off x="142875" y="1893131"/>
              <a:ext cx="2576138" cy="802444"/>
              <a:chOff x="142875" y="2607506"/>
              <a:chExt cx="2576138" cy="802444"/>
            </a:xfrm>
          </p:grpSpPr>
          <p:pic>
            <p:nvPicPr>
              <p:cNvPr id="57" name="Picture 56" descr="D:\Art\Shapes and Graphics\Box\Rectangle - Gel Style 1\GEL Rounded Rectangle steel gray.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42875" y="2607506"/>
                <a:ext cx="2576138" cy="802444"/>
              </a:xfrm>
              <a:prstGeom prst="rect">
                <a:avLst/>
              </a:prstGeom>
              <a:noFill/>
            </p:spPr>
          </p:pic>
          <p:sp>
            <p:nvSpPr>
              <p:cNvPr id="58" name="TextBox 57"/>
              <p:cNvSpPr txBox="1"/>
              <p:nvPr/>
            </p:nvSpPr>
            <p:spPr>
              <a:xfrm>
                <a:off x="186917" y="2670174"/>
                <a:ext cx="2488056" cy="677108"/>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Design</a:t>
                </a:r>
                <a:endParaRPr lang="en-GB" dirty="0">
                  <a:effectLst>
                    <a:outerShdw blurRad="38100" dist="38100" dir="2700000" algn="tl">
                      <a:srgbClr val="000000">
                        <a:alpha val="43137"/>
                      </a:srgbClr>
                    </a:outerShdw>
                  </a:effectLst>
                </a:endParaRPr>
              </a:p>
            </p:txBody>
          </p:sp>
        </p:grpSp>
        <p:grpSp>
          <p:nvGrpSpPr>
            <p:cNvPr id="13" name="Group 31"/>
            <p:cNvGrpSpPr/>
            <p:nvPr/>
          </p:nvGrpSpPr>
          <p:grpSpPr>
            <a:xfrm>
              <a:off x="6819901" y="3331405"/>
              <a:ext cx="2343150" cy="802445"/>
              <a:chOff x="6800851" y="3331405"/>
              <a:chExt cx="2343150" cy="802445"/>
            </a:xfrm>
          </p:grpSpPr>
          <p:pic>
            <p:nvPicPr>
              <p:cNvPr id="55" name="Picture 54" descr="D:\Art\Shapes and Graphics\Box\Rectangle - Gel Style 1\GEL Rounded Rectangle carrot.png"/>
              <p:cNvPicPr>
                <a:picLocks noChangeAspect="1" noChangeArrowheads="1"/>
              </p:cNvPicPr>
              <p:nvPr/>
            </p:nvPicPr>
            <p:blipFill>
              <a:blip r:embed="rId3" cstate="print">
                <a:duotone>
                  <a:prstClr val="black"/>
                  <a:srgbClr val="FF0000">
                    <a:tint val="45000"/>
                    <a:satMod val="400000"/>
                  </a:srgbClr>
                </a:duotone>
              </a:blip>
              <a:srcRect/>
              <a:stretch>
                <a:fillRect/>
              </a:stretch>
            </p:blipFill>
            <p:spPr bwMode="auto">
              <a:xfrm>
                <a:off x="6800851" y="3331405"/>
                <a:ext cx="2343150" cy="802445"/>
              </a:xfrm>
              <a:prstGeom prst="rect">
                <a:avLst/>
              </a:prstGeom>
              <a:noFill/>
            </p:spPr>
          </p:pic>
          <p:sp>
            <p:nvSpPr>
              <p:cNvPr id="56" name="TextBox 55"/>
              <p:cNvSpPr txBox="1"/>
              <p:nvPr/>
            </p:nvSpPr>
            <p:spPr>
              <a:xfrm>
                <a:off x="7122348" y="3394073"/>
                <a:ext cx="1700156" cy="67710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Test</a:t>
                </a:r>
                <a:endParaRPr lang="en-GB" dirty="0">
                  <a:effectLst>
                    <a:outerShdw blurRad="38100" dist="38100" dir="2700000" algn="tl">
                      <a:srgbClr val="000000">
                        <a:alpha val="43137"/>
                      </a:srgbClr>
                    </a:outerShdw>
                  </a:effectLst>
                </a:endParaRPr>
              </a:p>
            </p:txBody>
          </p:sp>
        </p:grpSp>
        <p:grpSp>
          <p:nvGrpSpPr>
            <p:cNvPr id="14" name="Group 34"/>
            <p:cNvGrpSpPr/>
            <p:nvPr/>
          </p:nvGrpSpPr>
          <p:grpSpPr>
            <a:xfrm>
              <a:off x="2678720" y="2607507"/>
              <a:ext cx="4181475" cy="803529"/>
              <a:chOff x="2676525" y="2607507"/>
              <a:chExt cx="4181475" cy="803529"/>
            </a:xfrm>
          </p:grpSpPr>
          <p:pic>
            <p:nvPicPr>
              <p:cNvPr id="53" name="Picture 2" descr="D:\Art\Shapes and Graphics\Box\Rectangle - Gel Style 1\GEL Rounded Rectangle MS green.png"/>
              <p:cNvPicPr>
                <a:picLocks noChangeAspect="1" noChangeArrowheads="1"/>
              </p:cNvPicPr>
              <p:nvPr/>
            </p:nvPicPr>
            <p:blipFill>
              <a:blip r:embed="rId4" cstate="print"/>
              <a:srcRect/>
              <a:stretch>
                <a:fillRect/>
              </a:stretch>
            </p:blipFill>
            <p:spPr bwMode="auto">
              <a:xfrm>
                <a:off x="2676525" y="2607507"/>
                <a:ext cx="4181475" cy="803529"/>
              </a:xfrm>
              <a:prstGeom prst="rect">
                <a:avLst/>
              </a:prstGeom>
              <a:noFill/>
            </p:spPr>
          </p:pic>
          <p:sp>
            <p:nvSpPr>
              <p:cNvPr id="54" name="TextBox 53"/>
              <p:cNvSpPr txBox="1"/>
              <p:nvPr/>
            </p:nvSpPr>
            <p:spPr>
              <a:xfrm>
                <a:off x="3350792" y="2670717"/>
                <a:ext cx="2832942" cy="67710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Develop</a:t>
                </a:r>
                <a:endParaRPr lang="en-GB" dirty="0">
                  <a:effectLst>
                    <a:outerShdw blurRad="38100" dist="38100" dir="2700000" algn="tl">
                      <a:srgbClr val="000000">
                        <a:alpha val="43137"/>
                      </a:srgbClr>
                    </a:outerShdw>
                  </a:effectLst>
                </a:endParaRPr>
              </a:p>
            </p:txBody>
          </p:sp>
        </p:grpSp>
      </p:grpSp>
      <p:grpSp>
        <p:nvGrpSpPr>
          <p:cNvPr id="15" name="Group 64"/>
          <p:cNvGrpSpPr/>
          <p:nvPr/>
        </p:nvGrpSpPr>
        <p:grpSpPr>
          <a:xfrm>
            <a:off x="145914" y="4427963"/>
            <a:ext cx="2957209" cy="400110"/>
            <a:chOff x="165370" y="4377447"/>
            <a:chExt cx="2957209" cy="400110"/>
          </a:xfrm>
          <a:solidFill>
            <a:srgbClr val="203979"/>
          </a:solidFill>
        </p:grpSpPr>
        <p:cxnSp>
          <p:nvCxnSpPr>
            <p:cNvPr id="63" name="Straight Arrow Connector 62"/>
            <p:cNvCxnSpPr/>
            <p:nvPr/>
          </p:nvCxnSpPr>
          <p:spPr bwMode="auto">
            <a:xfrm>
              <a:off x="165370" y="4576707"/>
              <a:ext cx="2957209" cy="0"/>
            </a:xfrm>
            <a:prstGeom prst="straightConnector1">
              <a:avLst/>
            </a:prstGeom>
            <a:grpFill/>
            <a:ln w="38100" cap="flat" cmpd="sng" algn="ctr">
              <a:solidFill>
                <a:schemeClr val="tx1"/>
              </a:solidFill>
              <a:prstDash val="solid"/>
              <a:round/>
              <a:headEnd type="triangle" w="med" len="med"/>
              <a:tailEnd type="triangle" w="med" len="med"/>
            </a:ln>
            <a:effectLst/>
          </p:spPr>
        </p:cxnSp>
        <p:sp>
          <p:nvSpPr>
            <p:cNvPr id="64" name="TextBox 63"/>
            <p:cNvSpPr txBox="1"/>
            <p:nvPr/>
          </p:nvSpPr>
          <p:spPr>
            <a:xfrm>
              <a:off x="982575" y="4377447"/>
              <a:ext cx="1322798" cy="400110"/>
            </a:xfrm>
            <a:prstGeom prst="rect">
              <a:avLst/>
            </a:prstGeom>
            <a:grpFill/>
          </p:spPr>
          <p:txBody>
            <a:bodyPr wrap="none" rtlCol="0">
              <a:spAutoFit/>
            </a:bodyPr>
            <a:lstStyle/>
            <a:p>
              <a:r>
                <a:rPr lang="en-GB" dirty="0" smtClean="0">
                  <a:effectLst>
                    <a:outerShdw blurRad="38100" dist="38100" dir="2700000" algn="tl">
                      <a:srgbClr val="000000">
                        <a:alpha val="43137"/>
                      </a:srgbClr>
                    </a:outerShdw>
                  </a:effectLst>
                </a:rPr>
                <a:t>Iteration 1</a:t>
              </a:r>
              <a:endParaRPr lang="en-GB" dirty="0">
                <a:effectLst>
                  <a:outerShdw blurRad="38100" dist="38100" dir="2700000" algn="tl">
                    <a:srgbClr val="000000">
                      <a:alpha val="43137"/>
                    </a:srgbClr>
                  </a:outerShdw>
                </a:effectLst>
              </a:endParaRPr>
            </a:p>
          </p:txBody>
        </p:sp>
      </p:grpSp>
      <p:grpSp>
        <p:nvGrpSpPr>
          <p:cNvPr id="16" name="Group 66"/>
          <p:cNvGrpSpPr/>
          <p:nvPr/>
        </p:nvGrpSpPr>
        <p:grpSpPr>
          <a:xfrm>
            <a:off x="3129063" y="4784644"/>
            <a:ext cx="2957209" cy="400110"/>
            <a:chOff x="165370" y="4377447"/>
            <a:chExt cx="2957209" cy="400110"/>
          </a:xfrm>
          <a:solidFill>
            <a:srgbClr val="1C3170"/>
          </a:solidFill>
        </p:grpSpPr>
        <p:cxnSp>
          <p:nvCxnSpPr>
            <p:cNvPr id="68" name="Straight Arrow Connector 67"/>
            <p:cNvCxnSpPr/>
            <p:nvPr/>
          </p:nvCxnSpPr>
          <p:spPr bwMode="auto">
            <a:xfrm>
              <a:off x="165370" y="4576708"/>
              <a:ext cx="2957209" cy="0"/>
            </a:xfrm>
            <a:prstGeom prst="straightConnector1">
              <a:avLst/>
            </a:prstGeom>
            <a:grpFill/>
            <a:ln w="38100" cap="flat" cmpd="sng" algn="ctr">
              <a:solidFill>
                <a:schemeClr val="tx1"/>
              </a:solidFill>
              <a:prstDash val="solid"/>
              <a:round/>
              <a:headEnd type="triangle" w="med" len="med"/>
              <a:tailEnd type="triangle" w="med" len="med"/>
            </a:ln>
            <a:effectLst/>
          </p:spPr>
        </p:cxnSp>
        <p:sp>
          <p:nvSpPr>
            <p:cNvPr id="69" name="TextBox 68"/>
            <p:cNvSpPr txBox="1"/>
            <p:nvPr/>
          </p:nvSpPr>
          <p:spPr>
            <a:xfrm>
              <a:off x="982575" y="4377447"/>
              <a:ext cx="1322798" cy="400110"/>
            </a:xfrm>
            <a:prstGeom prst="rect">
              <a:avLst/>
            </a:prstGeom>
            <a:grpFill/>
          </p:spPr>
          <p:txBody>
            <a:bodyPr wrap="none" rtlCol="0">
              <a:spAutoFit/>
            </a:bodyPr>
            <a:lstStyle/>
            <a:p>
              <a:r>
                <a:rPr lang="en-GB" dirty="0" smtClean="0">
                  <a:effectLst>
                    <a:outerShdw blurRad="38100" dist="38100" dir="2700000" algn="tl">
                      <a:srgbClr val="000000">
                        <a:alpha val="43137"/>
                      </a:srgbClr>
                    </a:outerShdw>
                  </a:effectLst>
                </a:rPr>
                <a:t>Iteration 2</a:t>
              </a:r>
              <a:endParaRPr lang="en-GB" dirty="0">
                <a:effectLst>
                  <a:outerShdw blurRad="38100" dist="38100" dir="2700000" algn="tl">
                    <a:srgbClr val="000000">
                      <a:alpha val="43137"/>
                    </a:srgbClr>
                  </a:outerShdw>
                </a:effectLst>
              </a:endParaRPr>
            </a:p>
          </p:txBody>
        </p:sp>
      </p:grpSp>
      <p:grpSp>
        <p:nvGrpSpPr>
          <p:cNvPr id="17" name="Group 69"/>
          <p:cNvGrpSpPr/>
          <p:nvPr/>
        </p:nvGrpSpPr>
        <p:grpSpPr>
          <a:xfrm>
            <a:off x="6137631" y="5095929"/>
            <a:ext cx="2957209" cy="400110"/>
            <a:chOff x="165370" y="4377447"/>
            <a:chExt cx="2957209" cy="400110"/>
          </a:xfrm>
          <a:solidFill>
            <a:srgbClr val="203979"/>
          </a:solidFill>
        </p:grpSpPr>
        <p:cxnSp>
          <p:nvCxnSpPr>
            <p:cNvPr id="71" name="Straight Arrow Connector 70"/>
            <p:cNvCxnSpPr/>
            <p:nvPr/>
          </p:nvCxnSpPr>
          <p:spPr bwMode="auto">
            <a:xfrm>
              <a:off x="165370" y="4576708"/>
              <a:ext cx="2957209" cy="0"/>
            </a:xfrm>
            <a:prstGeom prst="straightConnector1">
              <a:avLst/>
            </a:prstGeom>
            <a:grpFill/>
            <a:ln w="38100" cap="flat" cmpd="sng" algn="ctr">
              <a:solidFill>
                <a:schemeClr val="tx1"/>
              </a:solidFill>
              <a:prstDash val="solid"/>
              <a:round/>
              <a:headEnd type="triangle" w="med" len="med"/>
              <a:tailEnd type="triangle" w="med" len="med"/>
            </a:ln>
            <a:effectLst/>
          </p:spPr>
        </p:cxnSp>
        <p:sp>
          <p:nvSpPr>
            <p:cNvPr id="72" name="TextBox 71"/>
            <p:cNvSpPr txBox="1"/>
            <p:nvPr/>
          </p:nvSpPr>
          <p:spPr>
            <a:xfrm>
              <a:off x="982575" y="4377447"/>
              <a:ext cx="1322798" cy="400110"/>
            </a:xfrm>
            <a:prstGeom prst="rect">
              <a:avLst/>
            </a:prstGeom>
            <a:solidFill>
              <a:srgbClr val="162A69"/>
            </a:solidFill>
          </p:spPr>
          <p:txBody>
            <a:bodyPr wrap="none" rtlCol="0">
              <a:spAutoFit/>
            </a:bodyPr>
            <a:lstStyle/>
            <a:p>
              <a:r>
                <a:rPr lang="en-GB" dirty="0" smtClean="0">
                  <a:effectLst>
                    <a:outerShdw blurRad="38100" dist="38100" dir="2700000" algn="tl">
                      <a:srgbClr val="000000">
                        <a:alpha val="43137"/>
                      </a:srgbClr>
                    </a:outerShdw>
                  </a:effectLst>
                </a:rPr>
                <a:t>Iteration 3</a:t>
              </a:r>
              <a:endParaRPr lang="en-GB" dirty="0">
                <a:effectLst>
                  <a:outerShdw blurRad="38100" dist="38100" dir="2700000" algn="tl">
                    <a:srgbClr val="000000">
                      <a:alpha val="43137"/>
                    </a:srgbClr>
                  </a:outerShdw>
                </a:effectLst>
              </a:endParaRPr>
            </a:p>
          </p:txBody>
        </p:sp>
      </p:grpSp>
      <p:pic>
        <p:nvPicPr>
          <p:cNvPr id="1026" name="Picture 2" descr="D:\Art\Glass\White Arrows\curved arrow 2.png"/>
          <p:cNvPicPr>
            <a:picLocks noChangeAspect="1" noChangeArrowheads="1"/>
          </p:cNvPicPr>
          <p:nvPr/>
        </p:nvPicPr>
        <p:blipFill>
          <a:blip r:embed="rId5"/>
          <a:srcRect/>
          <a:stretch>
            <a:fillRect/>
          </a:stretch>
        </p:blipFill>
        <p:spPr bwMode="auto">
          <a:xfrm rot="8493762">
            <a:off x="2534922" y="1655489"/>
            <a:ext cx="1218898" cy="1236187"/>
          </a:xfrm>
          <a:prstGeom prst="rect">
            <a:avLst/>
          </a:prstGeom>
          <a:ln>
            <a:noFill/>
          </a:ln>
          <a:effectLst>
            <a:outerShdw blurRad="292100" dist="139700" dir="2700000" algn="tl" rotWithShape="0">
              <a:srgbClr val="333333">
                <a:alpha val="65000"/>
              </a:srgbClr>
            </a:outerShdw>
          </a:effectLst>
        </p:spPr>
      </p:pic>
      <p:pic>
        <p:nvPicPr>
          <p:cNvPr id="59" name="Picture 2" descr="D:\Art\Glass\White Arrows\curved arrow 2.png"/>
          <p:cNvPicPr>
            <a:picLocks noChangeAspect="1" noChangeArrowheads="1"/>
          </p:cNvPicPr>
          <p:nvPr/>
        </p:nvPicPr>
        <p:blipFill>
          <a:blip r:embed="rId5"/>
          <a:srcRect/>
          <a:stretch>
            <a:fillRect/>
          </a:stretch>
        </p:blipFill>
        <p:spPr bwMode="auto">
          <a:xfrm rot="8493762">
            <a:off x="5668646" y="2817540"/>
            <a:ext cx="1218898" cy="12361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22" presetClass="entr" presetSubtype="8" fill="hold" nodeType="afterEffect">
                                  <p:stCondLst>
                                    <p:cond delay="500"/>
                                  </p:stCondLst>
                                  <p:childTnLst>
                                    <p:set>
                                      <p:cBhvr>
                                        <p:cTn id="13" dur="1" fill="hold">
                                          <p:stCondLst>
                                            <p:cond delay="0"/>
                                          </p:stCondLst>
                                        </p:cTn>
                                        <p:tgtEl>
                                          <p:spTgt spid="1026"/>
                                        </p:tgtEl>
                                        <p:attrNameLst>
                                          <p:attrName>style.visibility</p:attrName>
                                        </p:attrNameLst>
                                      </p:cBhvr>
                                      <p:to>
                                        <p:strVal val="visible"/>
                                      </p:to>
                                    </p:set>
                                    <p:animEffect transition="in" filter="wipe(left)">
                                      <p:cBhvr>
                                        <p:cTn id="14" dur="500"/>
                                        <p:tgtEl>
                                          <p:spTgt spid="102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2" presetClass="entr" presetSubtype="8" fill="hold" nodeType="afterEffect">
                                  <p:stCondLst>
                                    <p:cond delay="500"/>
                                  </p:stCondLst>
                                  <p:childTnLst>
                                    <p:set>
                                      <p:cBhvr>
                                        <p:cTn id="24" dur="1" fill="hold">
                                          <p:stCondLst>
                                            <p:cond delay="0"/>
                                          </p:stCondLst>
                                        </p:cTn>
                                        <p:tgtEl>
                                          <p:spTgt spid="59"/>
                                        </p:tgtEl>
                                        <p:attrNameLst>
                                          <p:attrName>style.visibility</p:attrName>
                                        </p:attrNameLst>
                                      </p:cBhvr>
                                      <p:to>
                                        <p:strVal val="visible"/>
                                      </p:to>
                                    </p:set>
                                    <p:animEffect transition="in" filter="wipe(left)">
                                      <p:cBhvr>
                                        <p:cTn id="25" dur="500"/>
                                        <p:tgtEl>
                                          <p:spTgt spid="5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81000" y="228600"/>
            <a:ext cx="8382000" cy="701731"/>
          </a:xfrm>
        </p:spPr>
        <p:txBody>
          <a:bodyPr/>
          <a:lstStyle/>
          <a:p>
            <a:r>
              <a:rPr lang="en-GB" sz="4400" dirty="0" smtClean="0"/>
              <a:t>Tools for the Developer</a:t>
            </a:r>
            <a:endParaRPr lang="en-GB" sz="4400" dirty="0"/>
          </a:p>
        </p:txBody>
      </p:sp>
      <p:sp>
        <p:nvSpPr>
          <p:cNvPr id="106499" name="Rectangle 3"/>
          <p:cNvSpPr>
            <a:spLocks noGrp="1" noChangeArrowheads="1"/>
          </p:cNvSpPr>
          <p:nvPr>
            <p:ph type="body" idx="1"/>
          </p:nvPr>
        </p:nvSpPr>
        <p:spPr>
          <a:xfrm>
            <a:off x="381000" y="1417638"/>
            <a:ext cx="8410575" cy="5060950"/>
          </a:xfrm>
        </p:spPr>
        <p:txBody>
          <a:bodyPr/>
          <a:lstStyle/>
          <a:p>
            <a:r>
              <a:rPr lang="en-GB"/>
              <a:t>Integrated Unit Testing</a:t>
            </a:r>
          </a:p>
          <a:p>
            <a:endParaRPr lang="en-GB"/>
          </a:p>
          <a:p>
            <a:r>
              <a:rPr lang="en-GB"/>
              <a:t>Integrated Static Code analysis</a:t>
            </a:r>
          </a:p>
          <a:p>
            <a:pPr lvl="1"/>
            <a:r>
              <a:rPr lang="en-GB" sz="2400"/>
              <a:t>Security Errors</a:t>
            </a:r>
          </a:p>
          <a:p>
            <a:pPr lvl="1"/>
            <a:r>
              <a:rPr lang="en-GB" sz="2400"/>
              <a:t>Localisation problems</a:t>
            </a:r>
          </a:p>
          <a:p>
            <a:pPr lvl="1"/>
            <a:r>
              <a:rPr lang="en-GB" sz="2400"/>
              <a:t>Memory issues</a:t>
            </a:r>
          </a:p>
          <a:p>
            <a:pPr lvl="1"/>
            <a:r>
              <a:rPr lang="en-GB" sz="2400"/>
              <a:t>…</a:t>
            </a:r>
          </a:p>
          <a:p>
            <a:r>
              <a:rPr lang="en-GB"/>
              <a:t>Integrated Profiler</a:t>
            </a:r>
          </a:p>
          <a:p>
            <a:pPr lvl="1"/>
            <a:r>
              <a:rPr lang="en-GB"/>
              <a:t>Performance problems</a:t>
            </a:r>
          </a:p>
          <a:p>
            <a:pPr lvl="1"/>
            <a:r>
              <a:rPr lang="en-GB"/>
              <a:t>Memory problems</a:t>
            </a:r>
          </a:p>
        </p:txBody>
      </p:sp>
      <p:pic>
        <p:nvPicPr>
          <p:cNvPr id="106500" name="Picture 4" descr="unit test menu"/>
          <p:cNvPicPr>
            <a:picLocks noChangeAspect="1" noChangeArrowheads="1"/>
          </p:cNvPicPr>
          <p:nvPr/>
        </p:nvPicPr>
        <p:blipFill>
          <a:blip r:embed="rId2"/>
          <a:srcRect/>
          <a:stretch>
            <a:fillRect/>
          </a:stretch>
        </p:blipFill>
        <p:spPr bwMode="auto">
          <a:xfrm>
            <a:off x="4953000" y="1828800"/>
            <a:ext cx="3657600" cy="1200150"/>
          </a:xfrm>
          <a:prstGeom prst="rect">
            <a:avLst/>
          </a:prstGeom>
          <a:ln>
            <a:noFill/>
          </a:ln>
          <a:effectLst>
            <a:outerShdw blurRad="292100" dist="139700" dir="2700000" algn="tl" rotWithShape="0">
              <a:srgbClr val="333333">
                <a:alpha val="65000"/>
              </a:srgbClr>
            </a:outerShdw>
          </a:effectLst>
        </p:spPr>
      </p:pic>
      <p:pic>
        <p:nvPicPr>
          <p:cNvPr id="106501" name="Picture 5"/>
          <p:cNvPicPr>
            <a:picLocks noChangeAspect="1" noChangeArrowheads="1"/>
          </p:cNvPicPr>
          <p:nvPr/>
        </p:nvPicPr>
        <p:blipFill>
          <a:blip r:embed="rId3"/>
          <a:srcRect/>
          <a:stretch>
            <a:fillRect/>
          </a:stretch>
        </p:blipFill>
        <p:spPr bwMode="auto">
          <a:xfrm>
            <a:off x="4524375" y="3124200"/>
            <a:ext cx="4619625" cy="2152650"/>
          </a:xfrm>
          <a:prstGeom prst="rect">
            <a:avLst/>
          </a:prstGeom>
          <a:ln>
            <a:noFill/>
          </a:ln>
          <a:effectLst>
            <a:outerShdw blurRad="292100" dist="139700" dir="2700000" algn="tl" rotWithShape="0">
              <a:srgbClr val="333333">
                <a:alpha val="65000"/>
              </a:srgbClr>
            </a:outerShdw>
          </a:effectLst>
        </p:spPr>
      </p:pic>
      <p:pic>
        <p:nvPicPr>
          <p:cNvPr id="106502" name="Picture 6"/>
          <p:cNvPicPr>
            <a:picLocks noChangeAspect="1" noChangeArrowheads="1"/>
          </p:cNvPicPr>
          <p:nvPr/>
        </p:nvPicPr>
        <p:blipFill>
          <a:blip r:embed="rId4"/>
          <a:srcRect/>
          <a:stretch>
            <a:fillRect/>
          </a:stretch>
        </p:blipFill>
        <p:spPr bwMode="auto">
          <a:xfrm>
            <a:off x="152400" y="4419600"/>
            <a:ext cx="8610600" cy="2376488"/>
          </a:xfrm>
          <a:prstGeom prst="rect">
            <a:avLst/>
          </a:prstGeom>
          <a:ln>
            <a:noFill/>
          </a:ln>
          <a:effectLst>
            <a:outerShdw blurRad="292100" dist="139700" dir="2700000" algn="tl" rotWithShape="0">
              <a:srgbClr val="333333">
                <a:alpha val="65000"/>
              </a:srgbClr>
            </a:outerShdw>
          </a:effectLst>
        </p:spPr>
      </p:pic>
      <p:pic>
        <p:nvPicPr>
          <p:cNvPr id="106503" name="Picture 7"/>
          <p:cNvPicPr>
            <a:picLocks noChangeAspect="1" noChangeArrowheads="1"/>
          </p:cNvPicPr>
          <p:nvPr/>
        </p:nvPicPr>
        <p:blipFill>
          <a:blip r:embed="rId5"/>
          <a:srcRect/>
          <a:stretch>
            <a:fillRect/>
          </a:stretch>
        </p:blipFill>
        <p:spPr bwMode="auto">
          <a:xfrm>
            <a:off x="457200" y="914400"/>
            <a:ext cx="6638925" cy="4676775"/>
          </a:xfrm>
          <a:prstGeom prst="rect">
            <a:avLst/>
          </a:prstGeom>
          <a:ln>
            <a:noFill/>
          </a:ln>
          <a:effectLst>
            <a:outerShdw blurRad="292100" dist="139700" dir="2700000" algn="tl" rotWithShape="0">
              <a:srgbClr val="333333">
                <a:alpha val="65000"/>
              </a:srgbClr>
            </a:outerShdw>
          </a:effectLst>
        </p:spPr>
      </p:pic>
      <p:pic>
        <p:nvPicPr>
          <p:cNvPr id="106505" name="Picture 9"/>
          <p:cNvPicPr>
            <a:picLocks noChangeAspect="1" noChangeArrowheads="1"/>
          </p:cNvPicPr>
          <p:nvPr/>
        </p:nvPicPr>
        <p:blipFill>
          <a:blip r:embed="rId6"/>
          <a:srcRect/>
          <a:stretch>
            <a:fillRect/>
          </a:stretch>
        </p:blipFill>
        <p:spPr bwMode="auto">
          <a:xfrm>
            <a:off x="228600" y="2743200"/>
            <a:ext cx="8296275" cy="2038350"/>
          </a:xfrm>
          <a:prstGeom prst="rect">
            <a:avLst/>
          </a:prstGeom>
          <a:ln>
            <a:noFill/>
          </a:ln>
          <a:effectLst>
            <a:outerShdw blurRad="292100" dist="139700" dir="2700000" algn="tl" rotWithShape="0">
              <a:srgbClr val="333333">
                <a:alpha val="65000"/>
              </a:srgbClr>
            </a:outerShdw>
          </a:effectLst>
        </p:spPr>
      </p:pic>
      <p:sp>
        <p:nvSpPr>
          <p:cNvPr id="9" name="Rounded Rectangular Callout 8"/>
          <p:cNvSpPr/>
          <p:nvPr/>
        </p:nvSpPr>
        <p:spPr bwMode="auto">
          <a:xfrm>
            <a:off x="357158" y="3714752"/>
            <a:ext cx="2643206" cy="1071570"/>
          </a:xfrm>
          <a:prstGeom prst="wedgeRoundRectCallout">
            <a:avLst>
              <a:gd name="adj1" fmla="val -32364"/>
              <a:gd name="adj2" fmla="val 90944"/>
              <a:gd name="adj3" fmla="val 16667"/>
            </a:avLst>
          </a:prstGeom>
          <a:solidFill>
            <a:schemeClr val="accent5"/>
          </a:solidFill>
          <a:ln w="3175">
            <a:solidFill>
              <a:schemeClr val="bg2"/>
            </a:solidFill>
            <a:headEnd type="none" w="med" len="med"/>
            <a:tailEnd type="none" w="med" len="me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bg2"/>
                </a:solidFill>
                <a:effectLst>
                  <a:outerShdw blurRad="50800" dist="38100" dir="2700000" algn="tl" rotWithShape="0">
                    <a:prstClr val="black">
                      <a:alpha val="40000"/>
                    </a:prstClr>
                  </a:outerShdw>
                </a:effectLst>
                <a:latin typeface="Segoe Semibold" pitchFamily="34" charset="0"/>
              </a:rPr>
              <a:t>Security Issue</a:t>
            </a:r>
          </a:p>
        </p:txBody>
      </p:sp>
      <p:sp>
        <p:nvSpPr>
          <p:cNvPr id="10" name="Rounded Rectangular Callout 9"/>
          <p:cNvSpPr/>
          <p:nvPr/>
        </p:nvSpPr>
        <p:spPr bwMode="auto">
          <a:xfrm>
            <a:off x="3250397" y="4429132"/>
            <a:ext cx="2643206" cy="1071570"/>
          </a:xfrm>
          <a:prstGeom prst="wedgeRoundRectCallout">
            <a:avLst>
              <a:gd name="adj1" fmla="val -32364"/>
              <a:gd name="adj2" fmla="val 90944"/>
              <a:gd name="adj3" fmla="val 16667"/>
            </a:avLst>
          </a:prstGeom>
          <a:solidFill>
            <a:schemeClr val="accent5"/>
          </a:solidFill>
          <a:ln w="3175">
            <a:solidFill>
              <a:schemeClr val="bg2"/>
            </a:solidFill>
            <a:headEnd type="none" w="med" len="med"/>
            <a:tailEnd type="none" w="med" len="me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bg2"/>
                </a:solidFill>
                <a:effectLst>
                  <a:outerShdw blurRad="50800" dist="38100" dir="2700000" algn="tl" rotWithShape="0">
                    <a:prstClr val="black">
                      <a:alpha val="40000"/>
                    </a:prstClr>
                  </a:outerShdw>
                </a:effectLst>
                <a:latin typeface="Segoe Semibold" pitchFamily="34" charset="0"/>
              </a:rPr>
              <a:t>Symantec Error</a:t>
            </a:r>
          </a:p>
        </p:txBody>
      </p:sp>
      <p:sp>
        <p:nvSpPr>
          <p:cNvPr id="11" name="Rounded Rectangular Callout 10"/>
          <p:cNvSpPr/>
          <p:nvPr/>
        </p:nvSpPr>
        <p:spPr bwMode="auto">
          <a:xfrm>
            <a:off x="6215074" y="4786322"/>
            <a:ext cx="2643206" cy="1071570"/>
          </a:xfrm>
          <a:prstGeom prst="wedgeRoundRectCallout">
            <a:avLst>
              <a:gd name="adj1" fmla="val -32364"/>
              <a:gd name="adj2" fmla="val 90944"/>
              <a:gd name="adj3" fmla="val 16667"/>
            </a:avLst>
          </a:prstGeom>
          <a:solidFill>
            <a:schemeClr val="accent5"/>
          </a:solidFill>
          <a:ln w="3175">
            <a:solidFill>
              <a:schemeClr val="bg2"/>
            </a:solidFill>
            <a:headEnd type="none" w="med" len="med"/>
            <a:tailEnd type="none" w="med" len="me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bg2"/>
                </a:solidFill>
                <a:effectLst>
                  <a:outerShdw blurRad="50800" dist="38100" dir="2700000" algn="tl" rotWithShape="0">
                    <a:prstClr val="black">
                      <a:alpha val="40000"/>
                    </a:prstClr>
                  </a:outerShdw>
                </a:effectLst>
                <a:latin typeface="Segoe Semibold" pitchFamily="34" charset="0"/>
              </a:rPr>
              <a:t>Localisation Issue</a:t>
            </a:r>
          </a:p>
        </p:txBody>
      </p:sp>
      <p:pic>
        <p:nvPicPr>
          <p:cNvPr id="12" name="Picture 2"/>
          <p:cNvPicPr>
            <a:picLocks noChangeAspect="1" noChangeArrowheads="1"/>
          </p:cNvPicPr>
          <p:nvPr/>
        </p:nvPicPr>
        <p:blipFill>
          <a:blip r:embed="rId7"/>
          <a:srcRect/>
          <a:stretch>
            <a:fillRect/>
          </a:stretch>
        </p:blipFill>
        <p:spPr bwMode="auto">
          <a:xfrm>
            <a:off x="314325" y="1828800"/>
            <a:ext cx="8515350" cy="3200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fade">
                                      <p:cBhvr>
                                        <p:cTn id="7" dur="500"/>
                                        <p:tgtEl>
                                          <p:spTgt spid="10649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6500"/>
                                        </p:tgtEl>
                                        <p:attrNameLst>
                                          <p:attrName>style.visibility</p:attrName>
                                        </p:attrNameLst>
                                      </p:cBhvr>
                                      <p:to>
                                        <p:strVal val="visible"/>
                                      </p:to>
                                    </p:set>
                                    <p:animEffect transition="in" filter="fade">
                                      <p:cBhvr>
                                        <p:cTn id="10" dur="1000"/>
                                        <p:tgtEl>
                                          <p:spTgt spid="10650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6505"/>
                                        </p:tgtEl>
                                        <p:attrNameLst>
                                          <p:attrName>style.visibility</p:attrName>
                                        </p:attrNameLst>
                                      </p:cBhvr>
                                      <p:to>
                                        <p:strVal val="visible"/>
                                      </p:to>
                                    </p:set>
                                    <p:animEffect transition="in" filter="fade">
                                      <p:cBhvr>
                                        <p:cTn id="15" dur="1000"/>
                                        <p:tgtEl>
                                          <p:spTgt spid="10650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6505"/>
                                        </p:tgtEl>
                                      </p:cBhvr>
                                    </p:animEffect>
                                    <p:set>
                                      <p:cBhvr>
                                        <p:cTn id="20" dur="1" fill="hold">
                                          <p:stCondLst>
                                            <p:cond delay="499"/>
                                          </p:stCondLst>
                                        </p:cTn>
                                        <p:tgtEl>
                                          <p:spTgt spid="106505"/>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06503"/>
                                        </p:tgtEl>
                                        <p:attrNameLst>
                                          <p:attrName>style.visibility</p:attrName>
                                        </p:attrNameLst>
                                      </p:cBhvr>
                                      <p:to>
                                        <p:strVal val="visible"/>
                                      </p:to>
                                    </p:set>
                                    <p:animEffect transition="in" filter="fade">
                                      <p:cBhvr>
                                        <p:cTn id="24" dur="1000"/>
                                        <p:tgtEl>
                                          <p:spTgt spid="10650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06503"/>
                                        </p:tgtEl>
                                      </p:cBhvr>
                                    </p:animEffect>
                                    <p:set>
                                      <p:cBhvr>
                                        <p:cTn id="29" dur="1" fill="hold">
                                          <p:stCondLst>
                                            <p:cond delay="499"/>
                                          </p:stCondLst>
                                        </p:cTn>
                                        <p:tgtEl>
                                          <p:spTgt spid="106503"/>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06499">
                                            <p:txEl>
                                              <p:pRg st="2" end="2"/>
                                            </p:txEl>
                                          </p:spTgt>
                                        </p:tgtEl>
                                        <p:attrNameLst>
                                          <p:attrName>style.visibility</p:attrName>
                                        </p:attrNameLst>
                                      </p:cBhvr>
                                      <p:to>
                                        <p:strVal val="visible"/>
                                      </p:to>
                                    </p:set>
                                    <p:animEffect transition="in" filter="fade">
                                      <p:cBhvr>
                                        <p:cTn id="33" dur="500"/>
                                        <p:tgtEl>
                                          <p:spTgt spid="106499">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6499">
                                            <p:txEl>
                                              <p:pRg st="3" end="3"/>
                                            </p:txEl>
                                          </p:spTgt>
                                        </p:tgtEl>
                                        <p:attrNameLst>
                                          <p:attrName>style.visibility</p:attrName>
                                        </p:attrNameLst>
                                      </p:cBhvr>
                                      <p:to>
                                        <p:strVal val="visible"/>
                                      </p:to>
                                    </p:set>
                                    <p:animEffect transition="in" filter="fade">
                                      <p:cBhvr>
                                        <p:cTn id="36" dur="500"/>
                                        <p:tgtEl>
                                          <p:spTgt spid="106499">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6499">
                                            <p:txEl>
                                              <p:pRg st="4" end="4"/>
                                            </p:txEl>
                                          </p:spTgt>
                                        </p:tgtEl>
                                        <p:attrNameLst>
                                          <p:attrName>style.visibility</p:attrName>
                                        </p:attrNameLst>
                                      </p:cBhvr>
                                      <p:to>
                                        <p:strVal val="visible"/>
                                      </p:to>
                                    </p:set>
                                    <p:animEffect transition="in" filter="fade">
                                      <p:cBhvr>
                                        <p:cTn id="39" dur="500"/>
                                        <p:tgtEl>
                                          <p:spTgt spid="106499">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6499">
                                            <p:txEl>
                                              <p:pRg st="5" end="5"/>
                                            </p:txEl>
                                          </p:spTgt>
                                        </p:tgtEl>
                                        <p:attrNameLst>
                                          <p:attrName>style.visibility</p:attrName>
                                        </p:attrNameLst>
                                      </p:cBhvr>
                                      <p:to>
                                        <p:strVal val="visible"/>
                                      </p:to>
                                    </p:set>
                                    <p:animEffect transition="in" filter="fade">
                                      <p:cBhvr>
                                        <p:cTn id="42" dur="500"/>
                                        <p:tgtEl>
                                          <p:spTgt spid="106499">
                                            <p:txEl>
                                              <p:pRg st="5" end="5"/>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6499">
                                            <p:txEl>
                                              <p:pRg st="6" end="6"/>
                                            </p:txEl>
                                          </p:spTgt>
                                        </p:tgtEl>
                                        <p:attrNameLst>
                                          <p:attrName>style.visibility</p:attrName>
                                        </p:attrNameLst>
                                      </p:cBhvr>
                                      <p:to>
                                        <p:strVal val="visible"/>
                                      </p:to>
                                    </p:set>
                                    <p:animEffect transition="in" filter="fade">
                                      <p:cBhvr>
                                        <p:cTn id="45" dur="500"/>
                                        <p:tgtEl>
                                          <p:spTgt spid="106499">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106501"/>
                                        </p:tgtEl>
                                        <p:attrNameLst>
                                          <p:attrName>style.visibility</p:attrName>
                                        </p:attrNameLst>
                                      </p:cBhvr>
                                      <p:to>
                                        <p:strVal val="visible"/>
                                      </p:to>
                                    </p:set>
                                    <p:animEffect transition="in" filter="fade">
                                      <p:cBhvr>
                                        <p:cTn id="48" dur="1000"/>
                                        <p:tgtEl>
                                          <p:spTgt spid="10650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06502"/>
                                        </p:tgtEl>
                                        <p:attrNameLst>
                                          <p:attrName>style.visibility</p:attrName>
                                        </p:attrNameLst>
                                      </p:cBhvr>
                                      <p:to>
                                        <p:strVal val="visible"/>
                                      </p:to>
                                    </p:set>
                                    <p:animEffect transition="in" filter="fade">
                                      <p:cBhvr>
                                        <p:cTn id="53" dur="1000"/>
                                        <p:tgtEl>
                                          <p:spTgt spid="10650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06502"/>
                                        </p:tgtEl>
                                      </p:cBhvr>
                                    </p:animEffect>
                                    <p:set>
                                      <p:cBhvr>
                                        <p:cTn id="73" dur="1" fill="hold">
                                          <p:stCondLst>
                                            <p:cond delay="499"/>
                                          </p:stCondLst>
                                        </p:cTn>
                                        <p:tgtEl>
                                          <p:spTgt spid="106502"/>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1"/>
                                        </p:tgtEl>
                                      </p:cBhvr>
                                    </p:animEffect>
                                    <p:set>
                                      <p:cBhvr>
                                        <p:cTn id="82" dur="1" fill="hold">
                                          <p:stCondLst>
                                            <p:cond delay="499"/>
                                          </p:stCondLst>
                                        </p:cTn>
                                        <p:tgtEl>
                                          <p:spTgt spid="11"/>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1000"/>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12"/>
                                        </p:tgtEl>
                                      </p:cBhvr>
                                    </p:animEffect>
                                    <p:set>
                                      <p:cBhvr>
                                        <p:cTn id="91" dur="1" fill="hold">
                                          <p:stCondLst>
                                            <p:cond delay="499"/>
                                          </p:stCondLst>
                                        </p:cTn>
                                        <p:tgtEl>
                                          <p:spTgt spid="12"/>
                                        </p:tgtEl>
                                        <p:attrNameLst>
                                          <p:attrName>style.visibility</p:attrName>
                                        </p:attrNameLst>
                                      </p:cBhvr>
                                      <p:to>
                                        <p:strVal val="hidden"/>
                                      </p:to>
                                    </p:se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106499">
                                            <p:txEl>
                                              <p:pRg st="7" end="7"/>
                                            </p:txEl>
                                          </p:spTgt>
                                        </p:tgtEl>
                                        <p:attrNameLst>
                                          <p:attrName>style.visibility</p:attrName>
                                        </p:attrNameLst>
                                      </p:cBhvr>
                                      <p:to>
                                        <p:strVal val="visible"/>
                                      </p:to>
                                    </p:set>
                                    <p:animEffect transition="in" filter="fade">
                                      <p:cBhvr>
                                        <p:cTn id="95" dur="500"/>
                                        <p:tgtEl>
                                          <p:spTgt spid="106499">
                                            <p:txEl>
                                              <p:pRg st="7" end="7"/>
                                            </p:txEl>
                                          </p:spTgt>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6499">
                                            <p:txEl>
                                              <p:pRg st="8" end="8"/>
                                            </p:txEl>
                                          </p:spTgt>
                                        </p:tgtEl>
                                        <p:attrNameLst>
                                          <p:attrName>style.visibility</p:attrName>
                                        </p:attrNameLst>
                                      </p:cBhvr>
                                      <p:to>
                                        <p:strVal val="visible"/>
                                      </p:to>
                                    </p:set>
                                    <p:animEffect transition="in" filter="fade">
                                      <p:cBhvr>
                                        <p:cTn id="98" dur="500"/>
                                        <p:tgtEl>
                                          <p:spTgt spid="106499">
                                            <p:txEl>
                                              <p:pRg st="8" end="8"/>
                                            </p:txEl>
                                          </p:spTgt>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06499">
                                            <p:txEl>
                                              <p:pRg st="9" end="9"/>
                                            </p:txEl>
                                          </p:spTgt>
                                        </p:tgtEl>
                                        <p:attrNameLst>
                                          <p:attrName>style.visibility</p:attrName>
                                        </p:attrNameLst>
                                      </p:cBhvr>
                                      <p:to>
                                        <p:strVal val="visible"/>
                                      </p:to>
                                    </p:set>
                                    <p:animEffect transition="in" filter="fade">
                                      <p:cBhvr>
                                        <p:cTn id="101" dur="500"/>
                                        <p:tgtEl>
                                          <p:spTgt spid="1064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uiExpand="1" build="p"/>
      <p:bldP spid="9" grpId="0" uiExpand="1" animBg="1"/>
      <p:bldP spid="9" grpId="1" uiExpand="1" animBg="1"/>
      <p:bldP spid="10" grpId="0" uiExpand="1" animBg="1"/>
      <p:bldP spid="10" grpId="1" uiExpand="1" animBg="1"/>
      <p:bldP spid="11" grpId="0" uiExpand="1" animBg="1"/>
      <p:bldP spid="11" grpId="1" uiExpan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Testing Tools</a:t>
            </a:r>
            <a:endParaRPr lang="en-GB" dirty="0"/>
          </a:p>
        </p:txBody>
      </p:sp>
      <p:pic>
        <p:nvPicPr>
          <p:cNvPr id="9219" name="Picture 3" descr="D:\Art\HARDWARE_IMAGERY\Illustration - Misc Hardware\XML Icons\Server SQL database.png"/>
          <p:cNvPicPr>
            <a:picLocks noChangeAspect="1" noChangeArrowheads="1"/>
          </p:cNvPicPr>
          <p:nvPr/>
        </p:nvPicPr>
        <p:blipFill>
          <a:blip r:embed="rId2"/>
          <a:srcRect/>
          <a:stretch>
            <a:fillRect/>
          </a:stretch>
        </p:blipFill>
        <p:spPr bwMode="auto">
          <a:xfrm>
            <a:off x="7293521" y="2492429"/>
            <a:ext cx="1265524" cy="1873143"/>
          </a:xfrm>
          <a:prstGeom prst="rect">
            <a:avLst/>
          </a:prstGeom>
          <a:noFill/>
        </p:spPr>
      </p:pic>
      <p:pic>
        <p:nvPicPr>
          <p:cNvPr id="9222" name="Picture 6" descr="D:\Art\HARDWARE_IMAGERY\Illustration - Misc Hardware\XML Icons\pc.png"/>
          <p:cNvPicPr>
            <a:picLocks noChangeAspect="1" noChangeArrowheads="1"/>
          </p:cNvPicPr>
          <p:nvPr/>
        </p:nvPicPr>
        <p:blipFill>
          <a:blip r:embed="rId3" cstate="print"/>
          <a:srcRect/>
          <a:stretch>
            <a:fillRect/>
          </a:stretch>
        </p:blipFill>
        <p:spPr bwMode="auto">
          <a:xfrm>
            <a:off x="710133" y="2743444"/>
            <a:ext cx="1374193" cy="1371112"/>
          </a:xfrm>
          <a:prstGeom prst="rect">
            <a:avLst/>
          </a:prstGeom>
          <a:noFill/>
        </p:spPr>
      </p:pic>
      <p:cxnSp>
        <p:nvCxnSpPr>
          <p:cNvPr id="11" name="Straight Connector 10"/>
          <p:cNvCxnSpPr/>
          <p:nvPr/>
        </p:nvCxnSpPr>
        <p:spPr bwMode="auto">
          <a:xfrm>
            <a:off x="6342434" y="3433864"/>
            <a:ext cx="749030" cy="1588"/>
          </a:xfrm>
          <a:prstGeom prst="line">
            <a:avLst/>
          </a:prstGeom>
          <a:gradFill rotWithShape="0">
            <a:gsLst>
              <a:gs pos="0">
                <a:schemeClr val="folHlink"/>
              </a:gs>
              <a:gs pos="100000">
                <a:schemeClr val="folHlink">
                  <a:gamma/>
                  <a:tint val="50980"/>
                  <a:invGamma/>
                </a:schemeClr>
              </a:gs>
            </a:gsLst>
            <a:lin ang="5400000" scaled="1"/>
          </a:gradFill>
          <a:ln w="38100" cap="flat" cmpd="sng" algn="ctr">
            <a:solidFill>
              <a:schemeClr val="tx1"/>
            </a:solidFill>
            <a:prstDash val="solid"/>
            <a:round/>
            <a:headEnd type="triangle" w="med" len="med"/>
            <a:tailEnd type="triangle" w="med" len="med"/>
          </a:ln>
          <a:effectLst/>
        </p:spPr>
      </p:cxnSp>
      <p:pic>
        <p:nvPicPr>
          <p:cNvPr id="9220" name="Picture 4" descr="D:\Art\HARDWARE_IMAGERY\Illustration - Misc Hardware\XML Icons\Server XML Web Service.png"/>
          <p:cNvPicPr>
            <a:picLocks noChangeAspect="1" noChangeArrowheads="1"/>
          </p:cNvPicPr>
          <p:nvPr/>
        </p:nvPicPr>
        <p:blipFill>
          <a:blip r:embed="rId4"/>
          <a:srcRect/>
          <a:stretch>
            <a:fillRect/>
          </a:stretch>
        </p:blipFill>
        <p:spPr bwMode="auto">
          <a:xfrm>
            <a:off x="5054086" y="4745616"/>
            <a:ext cx="1031111" cy="1582222"/>
          </a:xfrm>
          <a:prstGeom prst="rect">
            <a:avLst/>
          </a:prstGeom>
          <a:noFill/>
        </p:spPr>
      </p:pic>
      <p:pic>
        <p:nvPicPr>
          <p:cNvPr id="9218" name="Picture 2" descr="D:\Art\HARDWARE_IMAGERY\Illustration - Misc Hardware\XML Icons\Server Content Management.png"/>
          <p:cNvPicPr>
            <a:picLocks noChangeAspect="1" noChangeArrowheads="1"/>
          </p:cNvPicPr>
          <p:nvPr/>
        </p:nvPicPr>
        <p:blipFill>
          <a:blip r:embed="rId5"/>
          <a:srcRect/>
          <a:stretch>
            <a:fillRect/>
          </a:stretch>
        </p:blipFill>
        <p:spPr bwMode="auto">
          <a:xfrm>
            <a:off x="4949451" y="2511603"/>
            <a:ext cx="1240381" cy="1831238"/>
          </a:xfrm>
          <a:prstGeom prst="rect">
            <a:avLst/>
          </a:prstGeom>
          <a:noFill/>
        </p:spPr>
      </p:pic>
      <p:cxnSp>
        <p:nvCxnSpPr>
          <p:cNvPr id="12" name="Straight Connector 11"/>
          <p:cNvCxnSpPr/>
          <p:nvPr/>
        </p:nvCxnSpPr>
        <p:spPr bwMode="auto">
          <a:xfrm flipV="1">
            <a:off x="6203006" y="4327187"/>
            <a:ext cx="1102469" cy="901431"/>
          </a:xfrm>
          <a:prstGeom prst="line">
            <a:avLst/>
          </a:prstGeom>
          <a:gradFill rotWithShape="0">
            <a:gsLst>
              <a:gs pos="0">
                <a:schemeClr val="folHlink"/>
              </a:gs>
              <a:gs pos="100000">
                <a:schemeClr val="folHlink">
                  <a:gamma/>
                  <a:tint val="50980"/>
                  <a:invGamma/>
                </a:schemeClr>
              </a:gs>
            </a:gsLst>
            <a:lin ang="5400000" scaled="1"/>
          </a:gradFill>
          <a:ln w="38100" cap="flat" cmpd="sng" algn="ctr">
            <a:solidFill>
              <a:schemeClr val="tx1"/>
            </a:solidFill>
            <a:prstDash val="solid"/>
            <a:round/>
            <a:headEnd type="triangle" w="med" len="med"/>
            <a:tailEnd type="triangle" w="med" len="med"/>
          </a:ln>
          <a:effectLst/>
        </p:spPr>
      </p:cxnSp>
      <p:cxnSp>
        <p:nvCxnSpPr>
          <p:cNvPr id="17" name="Straight Connector 16"/>
          <p:cNvCxnSpPr/>
          <p:nvPr/>
        </p:nvCxnSpPr>
        <p:spPr bwMode="auto">
          <a:xfrm>
            <a:off x="6203006" y="1629383"/>
            <a:ext cx="1102469" cy="901431"/>
          </a:xfrm>
          <a:prstGeom prst="line">
            <a:avLst/>
          </a:prstGeom>
          <a:gradFill rotWithShape="0">
            <a:gsLst>
              <a:gs pos="0">
                <a:schemeClr val="folHlink"/>
              </a:gs>
              <a:gs pos="100000">
                <a:schemeClr val="folHlink">
                  <a:gamma/>
                  <a:tint val="50980"/>
                  <a:invGamma/>
                </a:schemeClr>
              </a:gs>
            </a:gsLst>
            <a:lin ang="5400000" scaled="1"/>
          </a:gradFill>
          <a:ln w="38100" cap="flat" cmpd="sng" algn="ctr">
            <a:solidFill>
              <a:schemeClr val="tx1"/>
            </a:solidFill>
            <a:prstDash val="solid"/>
            <a:round/>
            <a:headEnd type="triangle" w="med" len="med"/>
            <a:tailEnd type="triangle" w="med" len="med"/>
          </a:ln>
          <a:effectLst/>
        </p:spPr>
      </p:cxnSp>
      <p:pic>
        <p:nvPicPr>
          <p:cNvPr id="10245" name="Picture 5" descr="D:\Art\HARDWARE_IMAGERY\Illustration - Misc Hardware\XML Icons\PC Running XML Web Service.png"/>
          <p:cNvPicPr>
            <a:picLocks noChangeAspect="1" noChangeArrowheads="1"/>
          </p:cNvPicPr>
          <p:nvPr/>
        </p:nvPicPr>
        <p:blipFill>
          <a:blip r:embed="rId6" cstate="print"/>
          <a:srcRect/>
          <a:stretch>
            <a:fillRect/>
          </a:stretch>
        </p:blipFill>
        <p:spPr bwMode="auto">
          <a:xfrm>
            <a:off x="4792214" y="639230"/>
            <a:ext cx="1415873" cy="1412699"/>
          </a:xfrm>
          <a:prstGeom prst="rect">
            <a:avLst/>
          </a:prstGeom>
          <a:noFill/>
        </p:spPr>
      </p:pic>
      <p:grpSp>
        <p:nvGrpSpPr>
          <p:cNvPr id="2" name="Group 33"/>
          <p:cNvGrpSpPr/>
          <p:nvPr/>
        </p:nvGrpSpPr>
        <p:grpSpPr>
          <a:xfrm>
            <a:off x="2647390" y="3047011"/>
            <a:ext cx="1817729" cy="693717"/>
            <a:chOff x="2647390" y="3047011"/>
            <a:chExt cx="1817729" cy="693717"/>
          </a:xfrm>
        </p:grpSpPr>
        <p:pic>
          <p:nvPicPr>
            <p:cNvPr id="10243" name="Picture 3" descr="D:\Art\Glass\White Arrows\arrow 5.png"/>
            <p:cNvPicPr>
              <a:picLocks noChangeAspect="1" noChangeArrowheads="1"/>
            </p:cNvPicPr>
            <p:nvPr/>
          </p:nvPicPr>
          <p:blipFill>
            <a:blip r:embed="rId7"/>
            <a:srcRect/>
            <a:stretch>
              <a:fillRect/>
            </a:stretch>
          </p:blipFill>
          <p:spPr bwMode="auto">
            <a:xfrm rot="5400000">
              <a:off x="3209396" y="2485005"/>
              <a:ext cx="693717" cy="1817729"/>
            </a:xfrm>
            <a:prstGeom prst="rect">
              <a:avLst/>
            </a:prstGeom>
            <a:noFill/>
            <a:effectLst>
              <a:outerShdw blurRad="50800" dist="38100" dir="2700000" algn="tl" rotWithShape="0">
                <a:prstClr val="black">
                  <a:alpha val="40000"/>
                </a:prstClr>
              </a:outerShdw>
            </a:effectLst>
          </p:spPr>
        </p:pic>
        <p:sp>
          <p:nvSpPr>
            <p:cNvPr id="27" name="TextBox 26"/>
            <p:cNvSpPr txBox="1"/>
            <p:nvPr/>
          </p:nvSpPr>
          <p:spPr>
            <a:xfrm>
              <a:off x="2934513" y="3193815"/>
              <a:ext cx="1243482" cy="4001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dirty="0" smtClean="0"/>
                <a:t>Web Test</a:t>
              </a:r>
              <a:endParaRPr lang="en-GB" dirty="0"/>
            </a:p>
          </p:txBody>
        </p:sp>
      </p:grpSp>
      <p:grpSp>
        <p:nvGrpSpPr>
          <p:cNvPr id="4" name="Group 34"/>
          <p:cNvGrpSpPr/>
          <p:nvPr/>
        </p:nvGrpSpPr>
        <p:grpSpPr>
          <a:xfrm>
            <a:off x="1670921" y="1061651"/>
            <a:ext cx="5709743" cy="2045325"/>
            <a:chOff x="1670921" y="1061651"/>
            <a:chExt cx="5709743" cy="2045325"/>
          </a:xfrm>
        </p:grpSpPr>
        <p:pic>
          <p:nvPicPr>
            <p:cNvPr id="10246" name="Picture 6" descr="D:\Art\Glass\White Arrows\curved arrows down circle cycle 2 faded.png"/>
            <p:cNvPicPr>
              <a:picLocks noChangeAspect="1" noChangeArrowheads="1"/>
            </p:cNvPicPr>
            <p:nvPr/>
          </p:nvPicPr>
          <p:blipFill>
            <a:blip r:embed="rId8"/>
            <a:srcRect/>
            <a:stretch>
              <a:fillRect/>
            </a:stretch>
          </p:blipFill>
          <p:spPr bwMode="auto">
            <a:xfrm rot="20833378">
              <a:off x="1670921" y="1061651"/>
              <a:ext cx="5709743" cy="2045325"/>
            </a:xfrm>
            <a:prstGeom prst="rect">
              <a:avLst/>
            </a:prstGeom>
            <a:noFill/>
            <a:effectLst>
              <a:outerShdw blurRad="50800" dist="38100" dir="2700000" algn="tl" rotWithShape="0">
                <a:prstClr val="black">
                  <a:alpha val="40000"/>
                </a:prstClr>
              </a:outerShdw>
            </a:effectLst>
          </p:spPr>
        </p:pic>
        <p:sp>
          <p:nvSpPr>
            <p:cNvPr id="28" name="TextBox 27"/>
            <p:cNvSpPr txBox="1"/>
            <p:nvPr/>
          </p:nvSpPr>
          <p:spPr>
            <a:xfrm>
              <a:off x="3657796" y="1551250"/>
              <a:ext cx="1979196" cy="4001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dirty="0" smtClean="0"/>
                <a:t>SQL Unit Tests*</a:t>
              </a:r>
              <a:endParaRPr lang="en-GB" dirty="0"/>
            </a:p>
          </p:txBody>
        </p:sp>
      </p:grpSp>
      <p:grpSp>
        <p:nvGrpSpPr>
          <p:cNvPr id="5" name="Group 32"/>
          <p:cNvGrpSpPr/>
          <p:nvPr/>
        </p:nvGrpSpPr>
        <p:grpSpPr>
          <a:xfrm>
            <a:off x="2208520" y="4482689"/>
            <a:ext cx="2504824" cy="693717"/>
            <a:chOff x="2159882" y="4346502"/>
            <a:chExt cx="2504824" cy="693717"/>
          </a:xfrm>
        </p:grpSpPr>
        <p:pic>
          <p:nvPicPr>
            <p:cNvPr id="24" name="Picture 3" descr="D:\Art\Glass\White Arrows\arrow 5.png"/>
            <p:cNvPicPr>
              <a:picLocks noChangeAspect="1" noChangeArrowheads="1"/>
            </p:cNvPicPr>
            <p:nvPr/>
          </p:nvPicPr>
          <p:blipFill>
            <a:blip r:embed="rId7"/>
            <a:srcRect/>
            <a:stretch>
              <a:fillRect/>
            </a:stretch>
          </p:blipFill>
          <p:spPr bwMode="auto">
            <a:xfrm rot="6948456">
              <a:off x="3065435" y="3440949"/>
              <a:ext cx="693717" cy="2504824"/>
            </a:xfrm>
            <a:prstGeom prst="rect">
              <a:avLst/>
            </a:prstGeom>
            <a:noFill/>
            <a:effectLst>
              <a:outerShdw blurRad="50800" dist="38100" dir="2700000" algn="tl" rotWithShape="0">
                <a:prstClr val="black">
                  <a:alpha val="40000"/>
                </a:prstClr>
              </a:outerShdw>
            </a:effectLst>
          </p:spPr>
        </p:pic>
        <p:sp>
          <p:nvSpPr>
            <p:cNvPr id="29" name="TextBox 28"/>
            <p:cNvSpPr txBox="1"/>
            <p:nvPr/>
          </p:nvSpPr>
          <p:spPr>
            <a:xfrm>
              <a:off x="2759390" y="4493306"/>
              <a:ext cx="1305807" cy="4001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dirty="0" smtClean="0"/>
                <a:t>Unit Tests</a:t>
              </a:r>
              <a:endParaRPr lang="en-GB" dirty="0"/>
            </a:p>
          </p:txBody>
        </p:sp>
      </p:grpSp>
      <p:sp>
        <p:nvSpPr>
          <p:cNvPr id="36" name="TextBox 35"/>
          <p:cNvSpPr txBox="1"/>
          <p:nvPr/>
        </p:nvSpPr>
        <p:spPr>
          <a:xfrm>
            <a:off x="6890402" y="190088"/>
            <a:ext cx="2115003" cy="461665"/>
          </a:xfrm>
          <a:prstGeom prst="rect">
            <a:avLst/>
          </a:prstGeom>
          <a:noFill/>
          <a:effectLst>
            <a:outerShdw blurRad="50800" dist="38100" dir="2700000" algn="tl" rotWithShape="0">
              <a:prstClr val="black">
                <a:alpha val="40000"/>
              </a:prstClr>
            </a:outerShdw>
          </a:effectLst>
        </p:spPr>
        <p:txBody>
          <a:bodyPr wrap="none" rtlCol="0">
            <a:spAutoFit/>
          </a:bodyPr>
          <a:lstStyle/>
          <a:p>
            <a:pPr marL="87313" indent="-87313" algn="l">
              <a:tabLst>
                <a:tab pos="87313" algn="l"/>
              </a:tabLst>
            </a:pPr>
            <a:r>
              <a:rPr lang="en-GB" sz="1200" dirty="0" smtClean="0"/>
              <a:t>*	Requires Team Edition</a:t>
            </a:r>
            <a:br>
              <a:rPr lang="en-GB" sz="1200" dirty="0" smtClean="0"/>
            </a:br>
            <a:r>
              <a:rPr lang="en-GB" sz="1200" dirty="0" smtClean="0"/>
              <a:t>for Database Professionals</a:t>
            </a:r>
            <a:endParaRPr lang="en-GB" sz="1200" dirty="0"/>
          </a:p>
        </p:txBody>
      </p:sp>
      <p:pic>
        <p:nvPicPr>
          <p:cNvPr id="1026" name="Picture 2" descr="D:\Art\BoxShots\Visual Studio 2005 Team Edition for Testers\Visual Studio 2005 Team Edition for Testers logo reverse.png"/>
          <p:cNvPicPr>
            <a:picLocks noChangeAspect="1" noChangeArrowheads="1"/>
          </p:cNvPicPr>
          <p:nvPr/>
        </p:nvPicPr>
        <p:blipFill>
          <a:blip r:embed="rId9"/>
          <a:stretch>
            <a:fillRect/>
          </a:stretch>
        </p:blipFill>
        <p:spPr bwMode="auto">
          <a:xfrm>
            <a:off x="418555" y="4194000"/>
            <a:ext cx="1616869" cy="856774"/>
          </a:xfrm>
          <a:prstGeom prst="rect">
            <a:avLst/>
          </a:prstGeom>
          <a:ln>
            <a:no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9220"/>
                                        </p:tgtEl>
                                        <p:attrNameLst>
                                          <p:attrName>style.visibility</p:attrName>
                                        </p:attrNameLst>
                                      </p:cBhvr>
                                      <p:to>
                                        <p:strVal val="visible"/>
                                      </p:to>
                                    </p:set>
                                    <p:animEffect transition="in" filter="fade">
                                      <p:cBhvr>
                                        <p:cTn id="10" dur="1000"/>
                                        <p:tgtEl>
                                          <p:spTgt spid="92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0245"/>
                                        </p:tgtEl>
                                        <p:attrNameLst>
                                          <p:attrName>style.visibility</p:attrName>
                                        </p:attrNameLst>
                                      </p:cBhvr>
                                      <p:to>
                                        <p:strVal val="visible"/>
                                      </p:to>
                                    </p:set>
                                    <p:animEffect transition="in" filter="fade">
                                      <p:cBhvr>
                                        <p:cTn id="18" dur="1000"/>
                                        <p:tgtEl>
                                          <p:spTgt spid="102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000"/>
                                        <p:tgtEl>
                                          <p:spTgt spid="36"/>
                                        </p:tgtEl>
                                      </p:cBhvr>
                                    </p:animEffect>
                                  </p:childTnLst>
                                </p:cTn>
                              </p:par>
                              <p:par>
                                <p:cTn id="32" presetID="9" presetClass="emph" presetSubtype="0" nodeType="withEffect">
                                  <p:stCondLst>
                                    <p:cond delay="0"/>
                                  </p:stCondLst>
                                  <p:childTnLst>
                                    <p:set>
                                      <p:cBhvr rctx="PPT">
                                        <p:cTn id="33" dur="indefinite"/>
                                        <p:tgtEl>
                                          <p:spTgt spid="10245"/>
                                        </p:tgtEl>
                                        <p:attrNameLst>
                                          <p:attrName>style.opacity</p:attrName>
                                        </p:attrNameLst>
                                      </p:cBhvr>
                                      <p:to>
                                        <p:strVal val="0.25"/>
                                      </p:to>
                                    </p:set>
                                    <p:animEffect filter="image" prLst="opacity: 0.25">
                                      <p:cBhvr rctx="IE">
                                        <p:cTn id="34" dur="indefinite"/>
                                        <p:tgtEl>
                                          <p:spTgt spid="10245"/>
                                        </p:tgtEl>
                                      </p:cBhvr>
                                    </p:animEffect>
                                  </p:childTnLst>
                                </p:cTn>
                              </p:par>
                              <p:par>
                                <p:cTn id="35" presetID="10" presetClass="exit" presetSubtype="0" fill="hold"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descr="D:\Art\BoxShots\Visual Studio 2005 Team Edition for Testers\Visual Studio 2005 Team Edition for Testers logo reverse.png"/>
          <p:cNvPicPr>
            <a:picLocks noChangeAspect="1" noChangeArrowheads="1"/>
          </p:cNvPicPr>
          <p:nvPr/>
        </p:nvPicPr>
        <p:blipFill>
          <a:blip r:embed="rId2"/>
          <a:stretch>
            <a:fillRect/>
          </a:stretch>
        </p:blipFill>
        <p:spPr bwMode="auto">
          <a:xfrm>
            <a:off x="418555" y="4194000"/>
            <a:ext cx="1616869" cy="856774"/>
          </a:xfrm>
          <a:prstGeom prst="rect">
            <a:avLst/>
          </a:prstGeom>
          <a:ln>
            <a:noFill/>
          </a:ln>
          <a:effectLst>
            <a:outerShdw blurRad="50800" dist="38100" dir="2700000" algn="tl" rotWithShape="0">
              <a:prstClr val="black">
                <a:alpha val="40000"/>
              </a:prstClr>
            </a:outerShdw>
          </a:effectLst>
        </p:spPr>
      </p:pic>
      <p:sp>
        <p:nvSpPr>
          <p:cNvPr id="3" name="Title 2"/>
          <p:cNvSpPr>
            <a:spLocks noGrp="1"/>
          </p:cNvSpPr>
          <p:nvPr>
            <p:ph type="title"/>
          </p:nvPr>
        </p:nvSpPr>
        <p:spPr/>
        <p:txBody>
          <a:bodyPr/>
          <a:lstStyle/>
          <a:p>
            <a:r>
              <a:rPr lang="en-GB" dirty="0" smtClean="0"/>
              <a:t>Testing Tools</a:t>
            </a:r>
            <a:endParaRPr lang="en-GB" dirty="0"/>
          </a:p>
        </p:txBody>
      </p:sp>
      <p:pic>
        <p:nvPicPr>
          <p:cNvPr id="9219" name="Picture 3" descr="D:\Art\HARDWARE_IMAGERY\Illustration - Misc Hardware\XML Icons\Server SQL database.png"/>
          <p:cNvPicPr>
            <a:picLocks noChangeAspect="1" noChangeArrowheads="1"/>
          </p:cNvPicPr>
          <p:nvPr/>
        </p:nvPicPr>
        <p:blipFill>
          <a:blip r:embed="rId3"/>
          <a:srcRect/>
          <a:stretch>
            <a:fillRect/>
          </a:stretch>
        </p:blipFill>
        <p:spPr bwMode="auto">
          <a:xfrm>
            <a:off x="7293521" y="2492429"/>
            <a:ext cx="1265524" cy="1873143"/>
          </a:xfrm>
          <a:prstGeom prst="rect">
            <a:avLst/>
          </a:prstGeom>
          <a:noFill/>
        </p:spPr>
      </p:pic>
      <p:pic>
        <p:nvPicPr>
          <p:cNvPr id="9222" name="Picture 6" descr="D:\Art\HARDWARE_IMAGERY\Illustration - Misc Hardware\XML Icons\pc.png"/>
          <p:cNvPicPr>
            <a:picLocks noChangeAspect="1" noChangeArrowheads="1"/>
          </p:cNvPicPr>
          <p:nvPr/>
        </p:nvPicPr>
        <p:blipFill>
          <a:blip r:embed="rId4" cstate="print"/>
          <a:srcRect/>
          <a:stretch>
            <a:fillRect/>
          </a:stretch>
        </p:blipFill>
        <p:spPr bwMode="auto">
          <a:xfrm>
            <a:off x="710133" y="2743444"/>
            <a:ext cx="1374193" cy="1371112"/>
          </a:xfrm>
          <a:prstGeom prst="rect">
            <a:avLst/>
          </a:prstGeom>
          <a:noFill/>
        </p:spPr>
      </p:pic>
      <p:cxnSp>
        <p:nvCxnSpPr>
          <p:cNvPr id="11" name="Straight Connector 10"/>
          <p:cNvCxnSpPr/>
          <p:nvPr/>
        </p:nvCxnSpPr>
        <p:spPr bwMode="auto">
          <a:xfrm>
            <a:off x="6342434" y="3433864"/>
            <a:ext cx="749030" cy="1588"/>
          </a:xfrm>
          <a:prstGeom prst="line">
            <a:avLst/>
          </a:prstGeom>
          <a:gradFill rotWithShape="0">
            <a:gsLst>
              <a:gs pos="0">
                <a:schemeClr val="folHlink"/>
              </a:gs>
              <a:gs pos="100000">
                <a:schemeClr val="folHlink">
                  <a:gamma/>
                  <a:tint val="50980"/>
                  <a:invGamma/>
                </a:schemeClr>
              </a:gs>
            </a:gsLst>
            <a:lin ang="5400000" scaled="1"/>
          </a:gradFill>
          <a:ln w="38100" cap="flat" cmpd="sng" algn="ctr">
            <a:solidFill>
              <a:schemeClr val="tx1"/>
            </a:solidFill>
            <a:prstDash val="solid"/>
            <a:round/>
            <a:headEnd type="triangle" w="med" len="med"/>
            <a:tailEnd type="triangle" w="med" len="med"/>
          </a:ln>
          <a:effectLst/>
        </p:spPr>
      </p:cxnSp>
      <p:pic>
        <p:nvPicPr>
          <p:cNvPr id="9220" name="Picture 4" descr="D:\Art\HARDWARE_IMAGERY\Illustration - Misc Hardware\XML Icons\Server XML Web Service.png"/>
          <p:cNvPicPr>
            <a:picLocks noChangeAspect="1" noChangeArrowheads="1"/>
          </p:cNvPicPr>
          <p:nvPr/>
        </p:nvPicPr>
        <p:blipFill>
          <a:blip r:embed="rId5"/>
          <a:srcRect/>
          <a:stretch>
            <a:fillRect/>
          </a:stretch>
        </p:blipFill>
        <p:spPr bwMode="auto">
          <a:xfrm>
            <a:off x="5054086" y="4745616"/>
            <a:ext cx="1031111" cy="1582222"/>
          </a:xfrm>
          <a:prstGeom prst="rect">
            <a:avLst/>
          </a:prstGeom>
          <a:noFill/>
        </p:spPr>
      </p:pic>
      <p:pic>
        <p:nvPicPr>
          <p:cNvPr id="9218" name="Picture 2" descr="D:\Art\HARDWARE_IMAGERY\Illustration - Misc Hardware\XML Icons\Server Content Management.png"/>
          <p:cNvPicPr>
            <a:picLocks noChangeAspect="1" noChangeArrowheads="1"/>
          </p:cNvPicPr>
          <p:nvPr/>
        </p:nvPicPr>
        <p:blipFill>
          <a:blip r:embed="rId6"/>
          <a:srcRect/>
          <a:stretch>
            <a:fillRect/>
          </a:stretch>
        </p:blipFill>
        <p:spPr bwMode="auto">
          <a:xfrm>
            <a:off x="4949451" y="2511603"/>
            <a:ext cx="1240381" cy="1831238"/>
          </a:xfrm>
          <a:prstGeom prst="rect">
            <a:avLst/>
          </a:prstGeom>
          <a:noFill/>
        </p:spPr>
      </p:pic>
      <p:cxnSp>
        <p:nvCxnSpPr>
          <p:cNvPr id="12" name="Straight Connector 11"/>
          <p:cNvCxnSpPr/>
          <p:nvPr/>
        </p:nvCxnSpPr>
        <p:spPr bwMode="auto">
          <a:xfrm flipV="1">
            <a:off x="6203006" y="4327187"/>
            <a:ext cx="1102469" cy="901431"/>
          </a:xfrm>
          <a:prstGeom prst="line">
            <a:avLst/>
          </a:prstGeom>
          <a:gradFill rotWithShape="0">
            <a:gsLst>
              <a:gs pos="0">
                <a:schemeClr val="folHlink"/>
              </a:gs>
              <a:gs pos="100000">
                <a:schemeClr val="folHlink">
                  <a:gamma/>
                  <a:tint val="50980"/>
                  <a:invGamma/>
                </a:schemeClr>
              </a:gs>
            </a:gsLst>
            <a:lin ang="5400000" scaled="1"/>
          </a:gradFill>
          <a:ln w="38100" cap="flat" cmpd="sng" algn="ctr">
            <a:solidFill>
              <a:schemeClr val="tx1"/>
            </a:solidFill>
            <a:prstDash val="solid"/>
            <a:round/>
            <a:headEnd type="triangle" w="med" len="med"/>
            <a:tailEnd type="triangle" w="med" len="med"/>
          </a:ln>
          <a:effectLst/>
        </p:spPr>
      </p:cxnSp>
      <p:cxnSp>
        <p:nvCxnSpPr>
          <p:cNvPr id="17" name="Straight Connector 16"/>
          <p:cNvCxnSpPr/>
          <p:nvPr/>
        </p:nvCxnSpPr>
        <p:spPr bwMode="auto">
          <a:xfrm>
            <a:off x="6203006" y="1629383"/>
            <a:ext cx="1102469" cy="901431"/>
          </a:xfrm>
          <a:prstGeom prst="line">
            <a:avLst/>
          </a:prstGeom>
          <a:gradFill rotWithShape="0">
            <a:gsLst>
              <a:gs pos="0">
                <a:schemeClr val="folHlink"/>
              </a:gs>
              <a:gs pos="100000">
                <a:schemeClr val="folHlink">
                  <a:gamma/>
                  <a:tint val="50980"/>
                  <a:invGamma/>
                </a:schemeClr>
              </a:gs>
            </a:gsLst>
            <a:lin ang="5400000" scaled="1"/>
          </a:gradFill>
          <a:ln w="38100" cap="flat" cmpd="sng" algn="ctr">
            <a:solidFill>
              <a:schemeClr val="tx1"/>
            </a:solidFill>
            <a:prstDash val="solid"/>
            <a:round/>
            <a:headEnd type="triangle" w="med" len="med"/>
            <a:tailEnd type="triangle" w="med" len="med"/>
          </a:ln>
          <a:effectLst/>
        </p:spPr>
      </p:cxnSp>
      <p:pic>
        <p:nvPicPr>
          <p:cNvPr id="10245" name="Picture 5" descr="D:\Art\HARDWARE_IMAGERY\Illustration - Misc Hardware\XML Icons\PC Running XML Web Service.png"/>
          <p:cNvPicPr>
            <a:picLocks noChangeAspect="1" noChangeArrowheads="1"/>
          </p:cNvPicPr>
          <p:nvPr/>
        </p:nvPicPr>
        <p:blipFill>
          <a:blip r:embed="rId7" cstate="print"/>
          <a:srcRect/>
          <a:stretch>
            <a:fillRect/>
          </a:stretch>
        </p:blipFill>
        <p:spPr bwMode="auto">
          <a:xfrm>
            <a:off x="4792214" y="639230"/>
            <a:ext cx="1415873" cy="1412699"/>
          </a:xfrm>
          <a:prstGeom prst="rect">
            <a:avLst/>
          </a:prstGeom>
          <a:noFill/>
        </p:spPr>
      </p:pic>
      <p:grpSp>
        <p:nvGrpSpPr>
          <p:cNvPr id="2" name="Group 33"/>
          <p:cNvGrpSpPr/>
          <p:nvPr/>
        </p:nvGrpSpPr>
        <p:grpSpPr>
          <a:xfrm>
            <a:off x="2647390" y="3047011"/>
            <a:ext cx="1817729" cy="693717"/>
            <a:chOff x="2647390" y="3047011"/>
            <a:chExt cx="1817729" cy="693717"/>
          </a:xfrm>
        </p:grpSpPr>
        <p:pic>
          <p:nvPicPr>
            <p:cNvPr id="10243" name="Picture 3" descr="D:\Art\Glass\White Arrows\arrow 5.png"/>
            <p:cNvPicPr>
              <a:picLocks noChangeAspect="1" noChangeArrowheads="1"/>
            </p:cNvPicPr>
            <p:nvPr/>
          </p:nvPicPr>
          <p:blipFill>
            <a:blip r:embed="rId8"/>
            <a:srcRect/>
            <a:stretch>
              <a:fillRect/>
            </a:stretch>
          </p:blipFill>
          <p:spPr bwMode="auto">
            <a:xfrm rot="5400000">
              <a:off x="3209396" y="2485005"/>
              <a:ext cx="693717" cy="1817729"/>
            </a:xfrm>
            <a:prstGeom prst="rect">
              <a:avLst/>
            </a:prstGeom>
            <a:noFill/>
            <a:effectLst>
              <a:outerShdw blurRad="50800" dist="38100" dir="2700000" algn="tl" rotWithShape="0">
                <a:prstClr val="black">
                  <a:alpha val="40000"/>
                </a:prstClr>
              </a:outerShdw>
            </a:effectLst>
          </p:spPr>
        </p:pic>
        <p:sp>
          <p:nvSpPr>
            <p:cNvPr id="27" name="TextBox 26"/>
            <p:cNvSpPr txBox="1"/>
            <p:nvPr/>
          </p:nvSpPr>
          <p:spPr>
            <a:xfrm>
              <a:off x="2934513" y="3193815"/>
              <a:ext cx="1243482" cy="4001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dirty="0" smtClean="0"/>
                <a:t>Web Test</a:t>
              </a:r>
              <a:endParaRPr lang="en-GB" dirty="0"/>
            </a:p>
          </p:txBody>
        </p:sp>
      </p:grpSp>
      <p:grpSp>
        <p:nvGrpSpPr>
          <p:cNvPr id="4" name="Group 34"/>
          <p:cNvGrpSpPr/>
          <p:nvPr/>
        </p:nvGrpSpPr>
        <p:grpSpPr>
          <a:xfrm>
            <a:off x="1670921" y="1061651"/>
            <a:ext cx="5709743" cy="2045325"/>
            <a:chOff x="1670921" y="1061651"/>
            <a:chExt cx="5709743" cy="2045325"/>
          </a:xfrm>
        </p:grpSpPr>
        <p:pic>
          <p:nvPicPr>
            <p:cNvPr id="10246" name="Picture 6" descr="D:\Art\Glass\White Arrows\curved arrows down circle cycle 2 faded.png"/>
            <p:cNvPicPr>
              <a:picLocks noChangeAspect="1" noChangeArrowheads="1"/>
            </p:cNvPicPr>
            <p:nvPr/>
          </p:nvPicPr>
          <p:blipFill>
            <a:blip r:embed="rId9"/>
            <a:srcRect/>
            <a:stretch>
              <a:fillRect/>
            </a:stretch>
          </p:blipFill>
          <p:spPr bwMode="auto">
            <a:xfrm rot="20833378">
              <a:off x="1670921" y="1061651"/>
              <a:ext cx="5709743" cy="2045325"/>
            </a:xfrm>
            <a:prstGeom prst="rect">
              <a:avLst/>
            </a:prstGeom>
            <a:noFill/>
            <a:effectLst>
              <a:outerShdw blurRad="50800" dist="38100" dir="2700000" algn="tl" rotWithShape="0">
                <a:prstClr val="black">
                  <a:alpha val="40000"/>
                </a:prstClr>
              </a:outerShdw>
            </a:effectLst>
          </p:spPr>
        </p:pic>
        <p:sp>
          <p:nvSpPr>
            <p:cNvPr id="28" name="TextBox 27"/>
            <p:cNvSpPr txBox="1"/>
            <p:nvPr/>
          </p:nvSpPr>
          <p:spPr>
            <a:xfrm>
              <a:off x="3657796" y="1551250"/>
              <a:ext cx="1979196" cy="4001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dirty="0" smtClean="0"/>
                <a:t>SQL Unit Tests*</a:t>
              </a:r>
              <a:endParaRPr lang="en-GB" dirty="0"/>
            </a:p>
          </p:txBody>
        </p:sp>
      </p:grpSp>
      <p:grpSp>
        <p:nvGrpSpPr>
          <p:cNvPr id="5" name="Group 32"/>
          <p:cNvGrpSpPr/>
          <p:nvPr/>
        </p:nvGrpSpPr>
        <p:grpSpPr>
          <a:xfrm>
            <a:off x="2208520" y="4482689"/>
            <a:ext cx="2504824" cy="693717"/>
            <a:chOff x="2159882" y="4346502"/>
            <a:chExt cx="2504824" cy="693717"/>
          </a:xfrm>
        </p:grpSpPr>
        <p:pic>
          <p:nvPicPr>
            <p:cNvPr id="24" name="Picture 3" descr="D:\Art\Glass\White Arrows\arrow 5.png"/>
            <p:cNvPicPr>
              <a:picLocks noChangeAspect="1" noChangeArrowheads="1"/>
            </p:cNvPicPr>
            <p:nvPr/>
          </p:nvPicPr>
          <p:blipFill>
            <a:blip r:embed="rId8"/>
            <a:srcRect/>
            <a:stretch>
              <a:fillRect/>
            </a:stretch>
          </p:blipFill>
          <p:spPr bwMode="auto">
            <a:xfrm rot="6948456">
              <a:off x="3065435" y="3440949"/>
              <a:ext cx="693717" cy="2504824"/>
            </a:xfrm>
            <a:prstGeom prst="rect">
              <a:avLst/>
            </a:prstGeom>
            <a:noFill/>
            <a:effectLst>
              <a:outerShdw blurRad="50800" dist="38100" dir="2700000" algn="tl" rotWithShape="0">
                <a:prstClr val="black">
                  <a:alpha val="40000"/>
                </a:prstClr>
              </a:outerShdw>
            </a:effectLst>
          </p:spPr>
        </p:pic>
        <p:sp>
          <p:nvSpPr>
            <p:cNvPr id="29" name="TextBox 28"/>
            <p:cNvSpPr txBox="1"/>
            <p:nvPr/>
          </p:nvSpPr>
          <p:spPr>
            <a:xfrm>
              <a:off x="2759390" y="4493306"/>
              <a:ext cx="1305807" cy="4001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dirty="0" smtClean="0"/>
                <a:t>Unit Tests</a:t>
              </a:r>
              <a:endParaRPr lang="en-GB" dirty="0"/>
            </a:p>
          </p:txBody>
        </p:sp>
      </p:grpSp>
      <p:sp>
        <p:nvSpPr>
          <p:cNvPr id="36" name="TextBox 35"/>
          <p:cNvSpPr txBox="1"/>
          <p:nvPr/>
        </p:nvSpPr>
        <p:spPr>
          <a:xfrm>
            <a:off x="6890402" y="190088"/>
            <a:ext cx="2115003" cy="461665"/>
          </a:xfrm>
          <a:prstGeom prst="rect">
            <a:avLst/>
          </a:prstGeom>
          <a:noFill/>
          <a:effectLst>
            <a:outerShdw blurRad="50800" dist="38100" dir="2700000" algn="tl" rotWithShape="0">
              <a:prstClr val="black">
                <a:alpha val="40000"/>
              </a:prstClr>
            </a:outerShdw>
          </a:effectLst>
        </p:spPr>
        <p:txBody>
          <a:bodyPr wrap="none" rtlCol="0">
            <a:spAutoFit/>
          </a:bodyPr>
          <a:lstStyle/>
          <a:p>
            <a:pPr marL="87313" indent="-87313" algn="l">
              <a:tabLst>
                <a:tab pos="87313" algn="l"/>
              </a:tabLst>
            </a:pPr>
            <a:r>
              <a:rPr lang="en-GB" sz="1200" dirty="0" smtClean="0"/>
              <a:t>*	Requires Team Edition</a:t>
            </a:r>
            <a:br>
              <a:rPr lang="en-GB" sz="1200" dirty="0" smtClean="0"/>
            </a:br>
            <a:r>
              <a:rPr lang="en-GB" sz="1200" dirty="0" smtClean="0"/>
              <a:t>for Database Professionals</a:t>
            </a:r>
            <a:endParaRPr lang="en-GB" sz="1200" dirty="0"/>
          </a:p>
        </p:txBody>
      </p:sp>
      <p:pic>
        <p:nvPicPr>
          <p:cNvPr id="22" name="Picture 8" descr="D:\Art\HARDWARE_IMAGERY\Illustration - Misc Hardware\XML Icons\Server - application.png"/>
          <p:cNvPicPr>
            <a:picLocks noChangeAspect="1" noChangeArrowheads="1"/>
          </p:cNvPicPr>
          <p:nvPr/>
        </p:nvPicPr>
        <p:blipFill>
          <a:blip r:embed="rId10"/>
          <a:srcRect/>
          <a:stretch>
            <a:fillRect/>
          </a:stretch>
        </p:blipFill>
        <p:spPr bwMode="auto">
          <a:xfrm>
            <a:off x="4878214" y="2243055"/>
            <a:ext cx="1318305" cy="2371890"/>
          </a:xfrm>
          <a:prstGeom prst="rect">
            <a:avLst/>
          </a:prstGeom>
          <a:noFill/>
        </p:spPr>
      </p:pic>
      <p:grpSp>
        <p:nvGrpSpPr>
          <p:cNvPr id="6" name="Group 22"/>
          <p:cNvGrpSpPr/>
          <p:nvPr/>
        </p:nvGrpSpPr>
        <p:grpSpPr>
          <a:xfrm>
            <a:off x="457183" y="3390000"/>
            <a:ext cx="2058223" cy="1811799"/>
            <a:chOff x="1380173" y="2122255"/>
            <a:chExt cx="2058223" cy="1811799"/>
          </a:xfrm>
        </p:grpSpPr>
        <p:pic>
          <p:nvPicPr>
            <p:cNvPr id="25" name="Picture 7" descr="D:\Art\HARDWARE_IMAGERY\Illustration - Misc Hardware\XML Icons\Server.png"/>
            <p:cNvPicPr>
              <a:picLocks noChangeAspect="1" noChangeArrowheads="1"/>
            </p:cNvPicPr>
            <p:nvPr/>
          </p:nvPicPr>
          <p:blipFill>
            <a:blip r:embed="rId11" cstate="print"/>
            <a:srcRect/>
            <a:stretch>
              <a:fillRect/>
            </a:stretch>
          </p:blipFill>
          <p:spPr bwMode="auto">
            <a:xfrm>
              <a:off x="2190811" y="2122255"/>
              <a:ext cx="764444" cy="1127619"/>
            </a:xfrm>
            <a:prstGeom prst="rect">
              <a:avLst/>
            </a:prstGeom>
            <a:noFill/>
          </p:spPr>
        </p:pic>
        <p:pic>
          <p:nvPicPr>
            <p:cNvPr id="26" name="Picture 7" descr="D:\Art\HARDWARE_IMAGERY\Illustration - Misc Hardware\XML Icons\Server.png"/>
            <p:cNvPicPr>
              <a:picLocks noChangeAspect="1" noChangeArrowheads="1"/>
            </p:cNvPicPr>
            <p:nvPr/>
          </p:nvPicPr>
          <p:blipFill>
            <a:blip r:embed="rId11" cstate="print"/>
            <a:srcRect/>
            <a:stretch>
              <a:fillRect/>
            </a:stretch>
          </p:blipFill>
          <p:spPr bwMode="auto">
            <a:xfrm>
              <a:off x="2673952" y="2488663"/>
              <a:ext cx="764444" cy="1127619"/>
            </a:xfrm>
            <a:prstGeom prst="rect">
              <a:avLst/>
            </a:prstGeom>
            <a:noFill/>
          </p:spPr>
        </p:pic>
        <p:pic>
          <p:nvPicPr>
            <p:cNvPr id="30" name="Picture 7" descr="D:\Art\HARDWARE_IMAGERY\Illustration - Misc Hardware\XML Icons\Server.png"/>
            <p:cNvPicPr>
              <a:picLocks noChangeAspect="1" noChangeArrowheads="1"/>
            </p:cNvPicPr>
            <p:nvPr/>
          </p:nvPicPr>
          <p:blipFill>
            <a:blip r:embed="rId11" cstate="print"/>
            <a:srcRect/>
            <a:stretch>
              <a:fillRect/>
            </a:stretch>
          </p:blipFill>
          <p:spPr bwMode="auto">
            <a:xfrm>
              <a:off x="1380173" y="2440027"/>
              <a:ext cx="764444" cy="1127619"/>
            </a:xfrm>
            <a:prstGeom prst="rect">
              <a:avLst/>
            </a:prstGeom>
            <a:noFill/>
          </p:spPr>
        </p:pic>
        <p:pic>
          <p:nvPicPr>
            <p:cNvPr id="31" name="Picture 7" descr="D:\Art\HARDWARE_IMAGERY\Illustration - Misc Hardware\XML Icons\Server.png"/>
            <p:cNvPicPr>
              <a:picLocks noChangeAspect="1" noChangeArrowheads="1"/>
            </p:cNvPicPr>
            <p:nvPr/>
          </p:nvPicPr>
          <p:blipFill>
            <a:blip r:embed="rId11" cstate="print"/>
            <a:srcRect/>
            <a:stretch>
              <a:fillRect/>
            </a:stretch>
          </p:blipFill>
          <p:spPr bwMode="auto">
            <a:xfrm>
              <a:off x="1863314" y="2806435"/>
              <a:ext cx="764444" cy="1127619"/>
            </a:xfrm>
            <a:prstGeom prst="rect">
              <a:avLst/>
            </a:prstGeom>
            <a:noFill/>
          </p:spPr>
        </p:pic>
      </p:grpSp>
      <p:sp>
        <p:nvSpPr>
          <p:cNvPr id="32" name="Rounded Rectangle 31"/>
          <p:cNvSpPr/>
          <p:nvPr/>
        </p:nvSpPr>
        <p:spPr bwMode="auto">
          <a:xfrm>
            <a:off x="291830" y="3249038"/>
            <a:ext cx="2334638" cy="2091447"/>
          </a:xfrm>
          <a:prstGeom prst="roundRect">
            <a:avLst/>
          </a:prstGeom>
          <a:noFill/>
          <a:ln w="38100" cap="flat" cmpd="sng" algn="ctr">
            <a:solidFill>
              <a:srgbClr val="FF0000"/>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Segoe Semibold" pitchFamily="34" charset="0"/>
            </a:endParaRPr>
          </a:p>
        </p:txBody>
      </p:sp>
      <p:grpSp>
        <p:nvGrpSpPr>
          <p:cNvPr id="7" name="Group 32"/>
          <p:cNvGrpSpPr/>
          <p:nvPr/>
        </p:nvGrpSpPr>
        <p:grpSpPr>
          <a:xfrm>
            <a:off x="2873682" y="2380977"/>
            <a:ext cx="1674568" cy="3105423"/>
            <a:chOff x="2671801" y="2202847"/>
            <a:chExt cx="2077747" cy="3584497"/>
          </a:xfrm>
        </p:grpSpPr>
        <p:pic>
          <p:nvPicPr>
            <p:cNvPr id="34" name="Picture 9" descr="D:\Art\Glass\White Arrows\curved arrow 3.png"/>
            <p:cNvPicPr>
              <a:picLocks noChangeAspect="1" noChangeArrowheads="1"/>
            </p:cNvPicPr>
            <p:nvPr/>
          </p:nvPicPr>
          <p:blipFill>
            <a:blip r:embed="rId12"/>
            <a:srcRect/>
            <a:stretch>
              <a:fillRect/>
            </a:stretch>
          </p:blipFill>
          <p:spPr bwMode="auto">
            <a:xfrm rot="8503940">
              <a:off x="2842112" y="3855496"/>
              <a:ext cx="1737126" cy="1931848"/>
            </a:xfrm>
            <a:prstGeom prst="rect">
              <a:avLst/>
            </a:prstGeom>
            <a:noFill/>
            <a:effectLst>
              <a:outerShdw blurRad="50800" dist="38100" dir="2700000" algn="tl" rotWithShape="0">
                <a:prstClr val="black">
                  <a:alpha val="40000"/>
                </a:prstClr>
              </a:outerShdw>
            </a:effectLst>
          </p:spPr>
        </p:pic>
        <p:pic>
          <p:nvPicPr>
            <p:cNvPr id="35" name="Picture 9" descr="D:\Art\Glass\White Arrows\curved arrow 3.png"/>
            <p:cNvPicPr>
              <a:picLocks noChangeAspect="1" noChangeArrowheads="1"/>
            </p:cNvPicPr>
            <p:nvPr/>
          </p:nvPicPr>
          <p:blipFill>
            <a:blip r:embed="rId12"/>
            <a:srcRect/>
            <a:stretch>
              <a:fillRect/>
            </a:stretch>
          </p:blipFill>
          <p:spPr bwMode="auto">
            <a:xfrm rot="13096060" flipV="1">
              <a:off x="2842112" y="2202847"/>
              <a:ext cx="1737126" cy="1931848"/>
            </a:xfrm>
            <a:prstGeom prst="rect">
              <a:avLst/>
            </a:prstGeom>
            <a:noFill/>
            <a:effectLst>
              <a:outerShdw blurRad="50800" dist="38100" dir="2700000" algn="tl" rotWithShape="0">
                <a:prstClr val="black">
                  <a:alpha val="40000"/>
                </a:prstClr>
              </a:outerShdw>
            </a:effectLst>
          </p:spPr>
        </p:pic>
        <p:pic>
          <p:nvPicPr>
            <p:cNvPr id="37" name="Picture 10" descr="D:\Art\Glass\White Arrows\arrow 4.png"/>
            <p:cNvPicPr>
              <a:picLocks noChangeAspect="1" noChangeArrowheads="1"/>
            </p:cNvPicPr>
            <p:nvPr/>
          </p:nvPicPr>
          <p:blipFill>
            <a:blip r:embed="rId13"/>
            <a:srcRect/>
            <a:stretch>
              <a:fillRect/>
            </a:stretch>
          </p:blipFill>
          <p:spPr bwMode="auto">
            <a:xfrm rot="5400000">
              <a:off x="3357879" y="2956222"/>
              <a:ext cx="705592" cy="2077747"/>
            </a:xfrm>
            <a:prstGeom prst="rect">
              <a:avLst/>
            </a:prstGeom>
            <a:noFill/>
            <a:effectLst>
              <a:outerShdw blurRad="50800" dist="38100" dir="2700000" algn="tl" rotWithShape="0">
                <a:prstClr val="black">
                  <a:alpha val="40000"/>
                </a:prstClr>
              </a:outerShdw>
            </a:effectLst>
          </p:spPr>
        </p:pic>
      </p:grpSp>
      <p:sp>
        <p:nvSpPr>
          <p:cNvPr id="38" name="TextBox 37"/>
          <p:cNvSpPr txBox="1"/>
          <p:nvPr/>
        </p:nvSpPr>
        <p:spPr>
          <a:xfrm>
            <a:off x="2295728" y="1585608"/>
            <a:ext cx="2392001" cy="1323439"/>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en-GB" dirty="0" smtClean="0"/>
              <a:t>Distribute Test</a:t>
            </a:r>
          </a:p>
          <a:p>
            <a:pPr algn="l"/>
            <a:r>
              <a:rPr lang="en-GB" dirty="0" smtClean="0"/>
              <a:t>Coordinate “Attack”</a:t>
            </a:r>
          </a:p>
          <a:p>
            <a:pPr algn="l"/>
            <a:r>
              <a:rPr lang="en-GB" dirty="0" smtClean="0"/>
              <a:t>Monitor Agents</a:t>
            </a:r>
          </a:p>
          <a:p>
            <a:pPr algn="l"/>
            <a:r>
              <a:rPr lang="en-GB" dirty="0" smtClean="0"/>
              <a:t>Collate Results</a:t>
            </a:r>
            <a:endParaRPr lang="en-GB" dirty="0"/>
          </a:p>
        </p:txBody>
      </p:sp>
      <p:pic>
        <p:nvPicPr>
          <p:cNvPr id="2050" name="Picture 2" descr="D:\Art\BoxShots\Visual Studio 2005 Team Test Load Agent\Visual Studio 2005 Team Test Load Agent logo rev.png"/>
          <p:cNvPicPr>
            <a:picLocks noChangeAspect="1" noChangeArrowheads="1"/>
          </p:cNvPicPr>
          <p:nvPr/>
        </p:nvPicPr>
        <p:blipFill>
          <a:blip r:embed="rId14"/>
          <a:stretch>
            <a:fillRect/>
          </a:stretch>
        </p:blipFill>
        <p:spPr bwMode="auto">
          <a:xfrm>
            <a:off x="391792" y="5447685"/>
            <a:ext cx="1537001" cy="852481"/>
          </a:xfrm>
          <a:prstGeom prst="rect">
            <a:avLst/>
          </a:prstGeom>
          <a:ln>
            <a:no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1000"/>
                                        <p:tgtEl>
                                          <p:spTgt spid="4"/>
                                        </p:tgtEl>
                                      </p:cBhvr>
                                    </p:animEffect>
                                    <p:set>
                                      <p:cBhvr>
                                        <p:cTn id="7" dur="1" fill="hold">
                                          <p:stCondLst>
                                            <p:cond delay="999"/>
                                          </p:stCondLst>
                                        </p:cTn>
                                        <p:tgtEl>
                                          <p:spTgt spid="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1000"/>
                                        <p:tgtEl>
                                          <p:spTgt spid="5"/>
                                        </p:tgtEl>
                                      </p:cBhvr>
                                    </p:animEffect>
                                    <p:set>
                                      <p:cBhvr>
                                        <p:cTn id="13" dur="1" fill="hold">
                                          <p:stCondLst>
                                            <p:cond delay="999"/>
                                          </p:stCondLst>
                                        </p:cTn>
                                        <p:tgtEl>
                                          <p:spTgt spid="5"/>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childTnLst>
                                </p:cTn>
                              </p:par>
                              <p:par>
                                <p:cTn id="17" presetID="10" presetClass="exit" presetSubtype="0" fill="hold" grpId="0" nodeType="withEffect">
                                  <p:stCondLst>
                                    <p:cond delay="0"/>
                                  </p:stCondLst>
                                  <p:childTnLst>
                                    <p:animEffect transition="out" filter="fade">
                                      <p:cBhvr>
                                        <p:cTn id="18" dur="1000"/>
                                        <p:tgtEl>
                                          <p:spTgt spid="36"/>
                                        </p:tgtEl>
                                      </p:cBhvr>
                                    </p:animEffect>
                                    <p:set>
                                      <p:cBhvr>
                                        <p:cTn id="19" dur="1" fill="hold">
                                          <p:stCondLst>
                                            <p:cond delay="999"/>
                                          </p:stCondLst>
                                        </p:cTn>
                                        <p:tgtEl>
                                          <p:spTgt spid="36"/>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1000"/>
                                        <p:tgtEl>
                                          <p:spTgt spid="39"/>
                                        </p:tgtEl>
                                      </p:cBhvr>
                                    </p:animEffect>
                                    <p:set>
                                      <p:cBhvr>
                                        <p:cTn id="22" dur="1" fill="hold">
                                          <p:stCondLst>
                                            <p:cond delay="999"/>
                                          </p:stCondLst>
                                        </p:cTn>
                                        <p:tgtEl>
                                          <p:spTgt spid="3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1000"/>
                                        <p:tgtEl>
                                          <p:spTgt spid="9218"/>
                                        </p:tgtEl>
                                      </p:cBhvr>
                                    </p:animEffect>
                                    <p:set>
                                      <p:cBhvr>
                                        <p:cTn id="27" dur="1" fill="hold">
                                          <p:stCondLst>
                                            <p:cond delay="999"/>
                                          </p:stCondLst>
                                        </p:cTn>
                                        <p:tgtEl>
                                          <p:spTgt spid="9218"/>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64" presetClass="path" presetSubtype="0" accel="50000" decel="50000" fill="hold" nodeType="clickEffect">
                                  <p:stCondLst>
                                    <p:cond delay="0"/>
                                  </p:stCondLst>
                                  <p:childTnLst>
                                    <p:animMotion origin="layout" path="M 2.22222E-6 0 L 2.22222E-6 -0.16458 " pathEditMode="relative" rAng="0" ptsTypes="AA">
                                      <p:cBhvr>
                                        <p:cTn id="34" dur="2000" fill="hold"/>
                                        <p:tgtEl>
                                          <p:spTgt spid="9222"/>
                                        </p:tgtEl>
                                        <p:attrNameLst>
                                          <p:attrName>ppt_x</p:attrName>
                                          <p:attrName>ppt_y</p:attrName>
                                        </p:attrNameLst>
                                      </p:cBhvr>
                                      <p:rCtr x="0" y="-82"/>
                                    </p:animMotion>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childTnLst>
                                </p:cTn>
                              </p:par>
                              <p:par>
                                <p:cTn id="42" presetID="10" presetClass="entr" presetSubtype="0" fill="hold" nodeType="withEffect">
                                  <p:stCondLst>
                                    <p:cond delay="0"/>
                                  </p:stCondLst>
                                  <p:childTnLst>
                                    <p:set>
                                      <p:cBhvr>
                                        <p:cTn id="43" dur="1" fill="hold">
                                          <p:stCondLst>
                                            <p:cond delay="0"/>
                                          </p:stCondLst>
                                        </p:cTn>
                                        <p:tgtEl>
                                          <p:spTgt spid="2050"/>
                                        </p:tgtEl>
                                        <p:attrNameLst>
                                          <p:attrName>style.visibility</p:attrName>
                                        </p:attrNameLst>
                                      </p:cBhvr>
                                      <p:to>
                                        <p:strVal val="visible"/>
                                      </p:to>
                                    </p:set>
                                    <p:animEffect transition="in" filter="fade">
                                      <p:cBhvr>
                                        <p:cTn id="44" dur="1000"/>
                                        <p:tgtEl>
                                          <p:spTgt spid="2050"/>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10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2" grpId="0" animBg="1"/>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381000" y="381000"/>
            <a:ext cx="8382000" cy="701731"/>
          </a:xfrm>
        </p:spPr>
        <p:txBody>
          <a:bodyPr/>
          <a:lstStyle/>
          <a:p>
            <a:pPr eaLnBrk="1" hangingPunct="1">
              <a:defRPr/>
            </a:pPr>
            <a:r>
              <a:rPr lang="en-GB" sz="4400" dirty="0" smtClean="0"/>
              <a:t>Source Code Repository</a:t>
            </a:r>
          </a:p>
        </p:txBody>
      </p:sp>
      <p:sp>
        <p:nvSpPr>
          <p:cNvPr id="116739" name="Rectangle 3"/>
          <p:cNvSpPr>
            <a:spLocks noGrp="1" noChangeArrowheads="1"/>
          </p:cNvSpPr>
          <p:nvPr>
            <p:ph idx="1"/>
          </p:nvPr>
        </p:nvSpPr>
        <p:spPr>
          <a:xfrm>
            <a:off x="381000" y="1224000"/>
            <a:ext cx="8410575" cy="5423023"/>
          </a:xfrm>
        </p:spPr>
        <p:txBody>
          <a:bodyPr/>
          <a:lstStyle/>
          <a:p>
            <a:pPr eaLnBrk="1" hangingPunct="1">
              <a:lnSpc>
                <a:spcPct val="85000"/>
              </a:lnSpc>
              <a:spcBef>
                <a:spcPct val="20000"/>
              </a:spcBef>
              <a:defRPr/>
            </a:pPr>
            <a:r>
              <a:rPr lang="en-US" dirty="0" smtClean="0"/>
              <a:t>Built new from the ground up</a:t>
            </a:r>
          </a:p>
          <a:p>
            <a:pPr lvl="1" eaLnBrk="1" hangingPunct="1">
              <a:lnSpc>
                <a:spcPct val="85000"/>
              </a:lnSpc>
              <a:spcBef>
                <a:spcPct val="20000"/>
              </a:spcBef>
              <a:defRPr/>
            </a:pPr>
            <a:r>
              <a:rPr lang="en-US" dirty="0" smtClean="0"/>
              <a:t>Not based on SourceSafe</a:t>
            </a:r>
          </a:p>
          <a:p>
            <a:pPr eaLnBrk="1" hangingPunct="1">
              <a:lnSpc>
                <a:spcPct val="85000"/>
              </a:lnSpc>
              <a:spcBef>
                <a:spcPct val="20000"/>
              </a:spcBef>
              <a:defRPr/>
            </a:pPr>
            <a:r>
              <a:rPr lang="en-US" dirty="0" smtClean="0"/>
              <a:t>SQL Server 2005 data store</a:t>
            </a:r>
          </a:p>
          <a:p>
            <a:pPr eaLnBrk="1" hangingPunct="1">
              <a:lnSpc>
                <a:spcPct val="85000"/>
              </a:lnSpc>
              <a:spcBef>
                <a:spcPct val="20000"/>
              </a:spcBef>
              <a:defRPr/>
            </a:pPr>
            <a:r>
              <a:rPr lang="en-US" dirty="0" err="1" smtClean="0"/>
              <a:t>Checkin</a:t>
            </a:r>
            <a:r>
              <a:rPr lang="en-US" dirty="0" smtClean="0"/>
              <a:t> Policies</a:t>
            </a:r>
          </a:p>
          <a:p>
            <a:pPr lvl="1" eaLnBrk="1" hangingPunct="1">
              <a:lnSpc>
                <a:spcPct val="85000"/>
              </a:lnSpc>
              <a:spcBef>
                <a:spcPct val="20000"/>
              </a:spcBef>
              <a:defRPr/>
            </a:pPr>
            <a:r>
              <a:rPr lang="en-US" dirty="0" smtClean="0"/>
              <a:t>Work Item association</a:t>
            </a:r>
          </a:p>
          <a:p>
            <a:pPr lvl="1" eaLnBrk="1" hangingPunct="1">
              <a:lnSpc>
                <a:spcPct val="85000"/>
              </a:lnSpc>
              <a:spcBef>
                <a:spcPct val="20000"/>
              </a:spcBef>
              <a:defRPr/>
            </a:pPr>
            <a:r>
              <a:rPr lang="en-US" dirty="0" smtClean="0"/>
              <a:t>Unit Testing</a:t>
            </a:r>
          </a:p>
          <a:p>
            <a:pPr lvl="1" eaLnBrk="1" hangingPunct="1">
              <a:lnSpc>
                <a:spcPct val="85000"/>
              </a:lnSpc>
              <a:spcBef>
                <a:spcPct val="20000"/>
              </a:spcBef>
              <a:defRPr/>
            </a:pPr>
            <a:r>
              <a:rPr lang="en-US" dirty="0" smtClean="0"/>
              <a:t>Static Analysis</a:t>
            </a:r>
          </a:p>
          <a:p>
            <a:pPr eaLnBrk="1" hangingPunct="1">
              <a:lnSpc>
                <a:spcPct val="85000"/>
              </a:lnSpc>
              <a:spcBef>
                <a:spcPct val="20000"/>
              </a:spcBef>
              <a:defRPr/>
            </a:pPr>
            <a:r>
              <a:rPr lang="en-US" dirty="0" smtClean="0"/>
              <a:t>Shelving</a:t>
            </a:r>
          </a:p>
          <a:p>
            <a:pPr eaLnBrk="1" hangingPunct="1">
              <a:lnSpc>
                <a:spcPct val="85000"/>
              </a:lnSpc>
              <a:spcBef>
                <a:spcPct val="20000"/>
              </a:spcBef>
              <a:defRPr/>
            </a:pPr>
            <a:r>
              <a:rPr lang="en-US" dirty="0" smtClean="0"/>
              <a:t>Not just for Visual Studio 2005/8</a:t>
            </a:r>
          </a:p>
          <a:p>
            <a:pPr eaLnBrk="1" hangingPunct="1">
              <a:lnSpc>
                <a:spcPct val="85000"/>
              </a:lnSpc>
              <a:spcBef>
                <a:spcPct val="20000"/>
              </a:spcBef>
              <a:defRPr/>
            </a:pPr>
            <a:r>
              <a:rPr lang="en-US" dirty="0" smtClean="0"/>
              <a:t>Remote Proxy Server</a:t>
            </a:r>
          </a:p>
          <a:p>
            <a:pPr eaLnBrk="1" hangingPunct="1">
              <a:lnSpc>
                <a:spcPct val="85000"/>
              </a:lnSpc>
              <a:spcBef>
                <a:spcPct val="20000"/>
              </a:spcBef>
              <a:defRPr/>
            </a:pPr>
            <a:r>
              <a:rPr lang="en-US" dirty="0" smtClean="0"/>
              <a:t>Migration tools for code and history</a:t>
            </a:r>
            <a:endParaRPr lang="en-GB" dirty="0" smtClean="0"/>
          </a:p>
        </p:txBody>
      </p:sp>
      <p:pic>
        <p:nvPicPr>
          <p:cNvPr id="5" name="Picture 4" descr="D:\Art\BoxShots\Internet Explorer 7\ie7_h1_rgb_r.png"/>
          <p:cNvPicPr>
            <a:picLocks noChangeAspect="1" noChangeArrowheads="1"/>
          </p:cNvPicPr>
          <p:nvPr/>
        </p:nvPicPr>
        <p:blipFill>
          <a:blip r:embed="rId2" cstate="screen"/>
          <a:srcRect/>
          <a:stretch>
            <a:fillRect/>
          </a:stretch>
        </p:blipFill>
        <p:spPr bwMode="auto">
          <a:xfrm>
            <a:off x="7168229" y="4414234"/>
            <a:ext cx="1516641" cy="403761"/>
          </a:xfrm>
          <a:prstGeom prst="rect">
            <a:avLst/>
          </a:prstGeom>
          <a:ln>
            <a:noFill/>
          </a:ln>
          <a:effectLst>
            <a:outerShdw blurRad="50800" dist="38100" dir="2700000" algn="tl" rotWithShape="0">
              <a:prstClr val="black">
                <a:alpha val="40000"/>
              </a:prstClr>
            </a:outerShdw>
          </a:effectLst>
        </p:spPr>
      </p:pic>
      <p:pic>
        <p:nvPicPr>
          <p:cNvPr id="6" name="Picture 12" descr="http://gustavus.edu/gts/images/thumb/6/66/Firefox_logo.png/180px-Firefox_logo.png"/>
          <p:cNvPicPr>
            <a:picLocks noChangeAspect="1" noChangeArrowheads="1"/>
          </p:cNvPicPr>
          <p:nvPr/>
        </p:nvPicPr>
        <p:blipFill>
          <a:blip r:embed="rId3" cstate="screen"/>
          <a:srcRect/>
          <a:stretch>
            <a:fillRect/>
          </a:stretch>
        </p:blipFill>
        <p:spPr bwMode="auto">
          <a:xfrm>
            <a:off x="8281109" y="3874349"/>
            <a:ext cx="403761" cy="403761"/>
          </a:xfrm>
          <a:prstGeom prst="rect">
            <a:avLst/>
          </a:prstGeom>
          <a:noFill/>
        </p:spPr>
      </p:pic>
      <p:grpSp>
        <p:nvGrpSpPr>
          <p:cNvPr id="8" name="Group 7"/>
          <p:cNvGrpSpPr/>
          <p:nvPr/>
        </p:nvGrpSpPr>
        <p:grpSpPr>
          <a:xfrm>
            <a:off x="7832485" y="2746338"/>
            <a:ext cx="852385" cy="500066"/>
            <a:chOff x="6715140" y="428604"/>
            <a:chExt cx="1357322" cy="796296"/>
          </a:xfrm>
        </p:grpSpPr>
        <p:pic>
          <p:nvPicPr>
            <p:cNvPr id="9" name="Picture 6" descr="http://perso.orange.fr/jm.doudoux/java/eclipse.png"/>
            <p:cNvPicPr>
              <a:picLocks noChangeAspect="1" noChangeArrowheads="1"/>
            </p:cNvPicPr>
            <p:nvPr/>
          </p:nvPicPr>
          <p:blipFill>
            <a:blip r:embed="rId4" cstate="screen"/>
            <a:srcRect/>
            <a:stretch>
              <a:fillRect/>
            </a:stretch>
          </p:blipFill>
          <p:spPr bwMode="auto">
            <a:xfrm>
              <a:off x="6715140" y="428604"/>
              <a:ext cx="1357322" cy="796296"/>
            </a:xfrm>
            <a:prstGeom prst="rect">
              <a:avLst/>
            </a:prstGeom>
            <a:noFill/>
          </p:spPr>
        </p:pic>
        <p:sp>
          <p:nvSpPr>
            <p:cNvPr id="10" name="TextBox 9"/>
            <p:cNvSpPr txBox="1"/>
            <p:nvPr/>
          </p:nvSpPr>
          <p:spPr>
            <a:xfrm>
              <a:off x="7715272" y="428604"/>
              <a:ext cx="255198" cy="307777"/>
            </a:xfrm>
            <a:prstGeom prst="rect">
              <a:avLst/>
            </a:prstGeom>
            <a:noFill/>
          </p:spPr>
          <p:txBody>
            <a:bodyPr wrap="none" rtlCol="0">
              <a:spAutoFit/>
            </a:bodyPr>
            <a:lstStyle/>
            <a:p>
              <a:r>
                <a:rPr lang="en-GB" sz="1400" b="0" i="1" dirty="0" smtClean="0"/>
                <a:t>*</a:t>
              </a:r>
              <a:endParaRPr lang="en-GB" b="0" i="1" dirty="0"/>
            </a:p>
          </p:txBody>
        </p:sp>
      </p:grpSp>
      <p:pic>
        <p:nvPicPr>
          <p:cNvPr id="11" name="Picture 20" descr="D:\Art\BoxShots\Visual Basic .NET 2002 - 2003\Visual Basic NET logo.png"/>
          <p:cNvPicPr>
            <a:picLocks noChangeAspect="1" noChangeArrowheads="1"/>
          </p:cNvPicPr>
          <p:nvPr/>
        </p:nvPicPr>
        <p:blipFill>
          <a:blip r:embed="rId5" cstate="screen"/>
          <a:srcRect/>
          <a:stretch>
            <a:fillRect/>
          </a:stretch>
        </p:blipFill>
        <p:spPr bwMode="auto">
          <a:xfrm>
            <a:off x="7500958" y="2344033"/>
            <a:ext cx="1183912" cy="266181"/>
          </a:xfrm>
          <a:prstGeom prst="rect">
            <a:avLst/>
          </a:prstGeom>
          <a:noFill/>
          <a:effectLst/>
        </p:spPr>
      </p:pic>
      <p:pic>
        <p:nvPicPr>
          <p:cNvPr id="12" name="Picture 26" descr="D:\Art\BoxShots\Visual FoxPro 9.0\Visual Foxpro 9 Professional edition logo reverse.png"/>
          <p:cNvPicPr>
            <a:picLocks noChangeAspect="1" noChangeArrowheads="1"/>
          </p:cNvPicPr>
          <p:nvPr/>
        </p:nvPicPr>
        <p:blipFill>
          <a:blip r:embed="rId6" cstate="screen"/>
          <a:srcRect/>
          <a:stretch>
            <a:fillRect/>
          </a:stretch>
        </p:blipFill>
        <p:spPr bwMode="auto">
          <a:xfrm>
            <a:off x="7294138" y="5386261"/>
            <a:ext cx="1390732" cy="285945"/>
          </a:xfrm>
          <a:prstGeom prst="rect">
            <a:avLst/>
          </a:prstGeom>
          <a:noFill/>
          <a:effectLst>
            <a:outerShdw blurRad="50800" dist="38100" dir="2700000" algn="tl" rotWithShape="0">
              <a:prstClr val="black">
                <a:alpha val="40000"/>
              </a:prstClr>
            </a:outerShdw>
          </a:effectLst>
        </p:spPr>
      </p:pic>
      <p:pic>
        <p:nvPicPr>
          <p:cNvPr id="13" name="Picture 27" descr="D:\Art\BoxShots\Access\ofc-Acs07_rgb_r.png"/>
          <p:cNvPicPr>
            <a:picLocks noChangeAspect="1" noChangeArrowheads="1"/>
          </p:cNvPicPr>
          <p:nvPr/>
        </p:nvPicPr>
        <p:blipFill>
          <a:blip r:embed="rId7"/>
          <a:srcRect/>
          <a:stretch>
            <a:fillRect/>
          </a:stretch>
        </p:blipFill>
        <p:spPr bwMode="auto">
          <a:xfrm>
            <a:off x="7024963" y="4954119"/>
            <a:ext cx="1659907" cy="296017"/>
          </a:xfrm>
          <a:prstGeom prst="rect">
            <a:avLst/>
          </a:prstGeom>
          <a:noFill/>
          <a:effectLst>
            <a:outerShdw blurRad="50800" dist="38100" dir="2700000" algn="tl" rotWithShape="0">
              <a:prstClr val="black">
                <a:alpha val="40000"/>
              </a:prstClr>
            </a:outerShdw>
          </a:effectLst>
        </p:spPr>
      </p:pic>
      <p:pic>
        <p:nvPicPr>
          <p:cNvPr id="14" name="Picture 28" descr="D:\Art\BoxShots\SQL Server 2005 Standard Edition\SQL Server 2005 standard Edition logo reverse.png"/>
          <p:cNvPicPr>
            <a:picLocks noChangeAspect="1" noChangeArrowheads="1"/>
          </p:cNvPicPr>
          <p:nvPr/>
        </p:nvPicPr>
        <p:blipFill>
          <a:blip r:embed="rId8" cstate="screen"/>
          <a:srcRect/>
          <a:stretch>
            <a:fillRect/>
          </a:stretch>
        </p:blipFill>
        <p:spPr bwMode="auto">
          <a:xfrm>
            <a:off x="7024964" y="3382528"/>
            <a:ext cx="1659906" cy="355697"/>
          </a:xfrm>
          <a:prstGeom prst="rect">
            <a:avLst/>
          </a:prstGeom>
          <a:noFill/>
          <a:effectLst>
            <a:outerShdw blurRad="50800" dist="38100" dir="2700000" algn="tl" rotWithShape="0">
              <a:prstClr val="black">
                <a:alpha val="40000"/>
              </a:prstClr>
            </a:outerShdw>
          </a:effectLst>
        </p:spPr>
      </p:pic>
      <p:pic>
        <p:nvPicPr>
          <p:cNvPr id="52225" name="Picture 1" descr="C:\Users\neilkidd\Pictures\Art\BoxShots\Visual Studio 2005\Visual Studio 2005 logo v white.png"/>
          <p:cNvPicPr>
            <a:picLocks noChangeAspect="1" noChangeArrowheads="1"/>
          </p:cNvPicPr>
          <p:nvPr/>
        </p:nvPicPr>
        <p:blipFill>
          <a:blip r:embed="rId9" cstate="print"/>
          <a:srcRect/>
          <a:stretch>
            <a:fillRect/>
          </a:stretch>
        </p:blipFill>
        <p:spPr bwMode="auto">
          <a:xfrm>
            <a:off x="6784648" y="1637194"/>
            <a:ext cx="1900222" cy="570715"/>
          </a:xfrm>
          <a:prstGeom prst="rect">
            <a:avLst/>
          </a:prstGeom>
          <a:noFill/>
        </p:spPr>
      </p:pic>
      <p:pic>
        <p:nvPicPr>
          <p:cNvPr id="52226" name="Picture 2" descr="C:\Users\neilkidd\Pictures\Art\BoxShots\2008\Logos\VS08-pro_v_rgb_r.png"/>
          <p:cNvPicPr>
            <a:picLocks noChangeAspect="1" noChangeArrowheads="1"/>
          </p:cNvPicPr>
          <p:nvPr/>
        </p:nvPicPr>
        <p:blipFill>
          <a:blip r:embed="rId10"/>
          <a:srcRect b="23618"/>
          <a:stretch>
            <a:fillRect/>
          </a:stretch>
        </p:blipFill>
        <p:spPr bwMode="auto">
          <a:xfrm>
            <a:off x="6858467" y="928670"/>
            <a:ext cx="1826403" cy="5724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fade">
                                      <p:cBhvr>
                                        <p:cTn id="7" dur="500"/>
                                        <p:tgtEl>
                                          <p:spTgt spid="11673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739">
                                            <p:txEl>
                                              <p:pRg st="1" end="1"/>
                                            </p:txEl>
                                          </p:spTgt>
                                        </p:tgtEl>
                                        <p:attrNameLst>
                                          <p:attrName>style.visibility</p:attrName>
                                        </p:attrNameLst>
                                      </p:cBhvr>
                                      <p:to>
                                        <p:strVal val="visible"/>
                                      </p:to>
                                    </p:set>
                                    <p:animEffect transition="in" filter="fade">
                                      <p:cBhvr>
                                        <p:cTn id="10" dur="500"/>
                                        <p:tgtEl>
                                          <p:spTgt spid="11673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6739">
                                            <p:txEl>
                                              <p:pRg st="2" end="2"/>
                                            </p:txEl>
                                          </p:spTgt>
                                        </p:tgtEl>
                                        <p:attrNameLst>
                                          <p:attrName>style.visibility</p:attrName>
                                        </p:attrNameLst>
                                      </p:cBhvr>
                                      <p:to>
                                        <p:strVal val="visible"/>
                                      </p:to>
                                    </p:set>
                                    <p:animEffect transition="in" filter="fade">
                                      <p:cBhvr>
                                        <p:cTn id="15" dur="500"/>
                                        <p:tgtEl>
                                          <p:spTgt spid="11673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6739">
                                            <p:txEl>
                                              <p:pRg st="3" end="3"/>
                                            </p:txEl>
                                          </p:spTgt>
                                        </p:tgtEl>
                                        <p:attrNameLst>
                                          <p:attrName>style.visibility</p:attrName>
                                        </p:attrNameLst>
                                      </p:cBhvr>
                                      <p:to>
                                        <p:strVal val="visible"/>
                                      </p:to>
                                    </p:set>
                                    <p:animEffect transition="in" filter="fade">
                                      <p:cBhvr>
                                        <p:cTn id="20" dur="500"/>
                                        <p:tgtEl>
                                          <p:spTgt spid="116739">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6739">
                                            <p:txEl>
                                              <p:pRg st="4" end="4"/>
                                            </p:txEl>
                                          </p:spTgt>
                                        </p:tgtEl>
                                        <p:attrNameLst>
                                          <p:attrName>style.visibility</p:attrName>
                                        </p:attrNameLst>
                                      </p:cBhvr>
                                      <p:to>
                                        <p:strVal val="visible"/>
                                      </p:to>
                                    </p:set>
                                    <p:animEffect transition="in" filter="fade">
                                      <p:cBhvr>
                                        <p:cTn id="23" dur="500"/>
                                        <p:tgtEl>
                                          <p:spTgt spid="116739">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6739">
                                            <p:txEl>
                                              <p:pRg st="5" end="5"/>
                                            </p:txEl>
                                          </p:spTgt>
                                        </p:tgtEl>
                                        <p:attrNameLst>
                                          <p:attrName>style.visibility</p:attrName>
                                        </p:attrNameLst>
                                      </p:cBhvr>
                                      <p:to>
                                        <p:strVal val="visible"/>
                                      </p:to>
                                    </p:set>
                                    <p:animEffect transition="in" filter="fade">
                                      <p:cBhvr>
                                        <p:cTn id="26" dur="500"/>
                                        <p:tgtEl>
                                          <p:spTgt spid="116739">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6739">
                                            <p:txEl>
                                              <p:pRg st="6" end="6"/>
                                            </p:txEl>
                                          </p:spTgt>
                                        </p:tgtEl>
                                        <p:attrNameLst>
                                          <p:attrName>style.visibility</p:attrName>
                                        </p:attrNameLst>
                                      </p:cBhvr>
                                      <p:to>
                                        <p:strVal val="visible"/>
                                      </p:to>
                                    </p:set>
                                    <p:animEffect transition="in" filter="fade">
                                      <p:cBhvr>
                                        <p:cTn id="29" dur="500"/>
                                        <p:tgtEl>
                                          <p:spTgt spid="116739">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6739">
                                            <p:txEl>
                                              <p:pRg st="7" end="7"/>
                                            </p:txEl>
                                          </p:spTgt>
                                        </p:tgtEl>
                                        <p:attrNameLst>
                                          <p:attrName>style.visibility</p:attrName>
                                        </p:attrNameLst>
                                      </p:cBhvr>
                                      <p:to>
                                        <p:strVal val="visible"/>
                                      </p:to>
                                    </p:set>
                                    <p:animEffect transition="in" filter="fade">
                                      <p:cBhvr>
                                        <p:cTn id="34" dur="500"/>
                                        <p:tgtEl>
                                          <p:spTgt spid="116739">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6739">
                                            <p:txEl>
                                              <p:pRg st="8" end="8"/>
                                            </p:txEl>
                                          </p:spTgt>
                                        </p:tgtEl>
                                        <p:attrNameLst>
                                          <p:attrName>style.visibility</p:attrName>
                                        </p:attrNameLst>
                                      </p:cBhvr>
                                      <p:to>
                                        <p:strVal val="visible"/>
                                      </p:to>
                                    </p:set>
                                    <p:animEffect transition="in" filter="fade">
                                      <p:cBhvr>
                                        <p:cTn id="39" dur="500"/>
                                        <p:tgtEl>
                                          <p:spTgt spid="116739">
                                            <p:txEl>
                                              <p:pRg st="8" end="8"/>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52226"/>
                                        </p:tgtEl>
                                        <p:attrNameLst>
                                          <p:attrName>style.visibility</p:attrName>
                                        </p:attrNameLst>
                                      </p:cBhvr>
                                      <p:to>
                                        <p:strVal val="visible"/>
                                      </p:to>
                                    </p:set>
                                    <p:animEffect transition="in" filter="fade">
                                      <p:cBhvr>
                                        <p:cTn id="42" dur="1000"/>
                                        <p:tgtEl>
                                          <p:spTgt spid="52226"/>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52225"/>
                                        </p:tgtEl>
                                        <p:attrNameLst>
                                          <p:attrName>style.visibility</p:attrName>
                                        </p:attrNameLst>
                                      </p:cBhvr>
                                      <p:to>
                                        <p:strVal val="visible"/>
                                      </p:to>
                                    </p:set>
                                    <p:animEffect transition="in" filter="fade">
                                      <p:cBhvr>
                                        <p:cTn id="46" dur="1000"/>
                                        <p:tgtEl>
                                          <p:spTgt spid="52225"/>
                                        </p:tgtEl>
                                      </p:cBhvr>
                                    </p:animEffect>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childTnLst>
                                </p:cTn>
                              </p:par>
                            </p:childTnLst>
                          </p:cTn>
                        </p:par>
                        <p:par>
                          <p:cTn id="51" fill="hold">
                            <p:stCondLst>
                              <p:cond delay="3000"/>
                            </p:stCondLst>
                            <p:childTnLst>
                              <p:par>
                                <p:cTn id="52" presetID="10" presetClass="entr" presetSubtype="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childTnLst>
                                </p:cTn>
                              </p:par>
                            </p:childTnLst>
                          </p:cTn>
                        </p:par>
                        <p:par>
                          <p:cTn id="67" fill="hold">
                            <p:stCondLst>
                              <p:cond delay="7000"/>
                            </p:stCondLst>
                            <p:childTnLst>
                              <p:par>
                                <p:cTn id="68" presetID="10"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10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16739">
                                            <p:txEl>
                                              <p:pRg st="9" end="9"/>
                                            </p:txEl>
                                          </p:spTgt>
                                        </p:tgtEl>
                                        <p:attrNameLst>
                                          <p:attrName>style.visibility</p:attrName>
                                        </p:attrNameLst>
                                      </p:cBhvr>
                                      <p:to>
                                        <p:strVal val="visible"/>
                                      </p:to>
                                    </p:set>
                                    <p:animEffect transition="in" filter="fade">
                                      <p:cBhvr>
                                        <p:cTn id="79" dur="500"/>
                                        <p:tgtEl>
                                          <p:spTgt spid="116739">
                                            <p:txEl>
                                              <p:pRg st="9" end="9"/>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16739">
                                            <p:txEl>
                                              <p:pRg st="10" end="10"/>
                                            </p:txEl>
                                          </p:spTgt>
                                        </p:tgtEl>
                                        <p:attrNameLst>
                                          <p:attrName>style.visibility</p:attrName>
                                        </p:attrNameLst>
                                      </p:cBhvr>
                                      <p:to>
                                        <p:strVal val="visible"/>
                                      </p:to>
                                    </p:set>
                                    <p:animEffect transition="in" filter="fade">
                                      <p:cBhvr>
                                        <p:cTn id="84" dur="500"/>
                                        <p:tgtEl>
                                          <p:spTgt spid="11673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81000" y="381000"/>
            <a:ext cx="8382000" cy="701731"/>
          </a:xfrm>
        </p:spPr>
        <p:txBody>
          <a:bodyPr/>
          <a:lstStyle/>
          <a:p>
            <a:pPr eaLnBrk="1" hangingPunct="1">
              <a:defRPr/>
            </a:pPr>
            <a:r>
              <a:rPr lang="en-GB" sz="4400" dirty="0" smtClean="0"/>
              <a:t>Build Process</a:t>
            </a:r>
          </a:p>
        </p:txBody>
      </p:sp>
      <p:sp>
        <p:nvSpPr>
          <p:cNvPr id="109571" name="Rectangle 3"/>
          <p:cNvSpPr>
            <a:spLocks noGrp="1" noChangeArrowheads="1"/>
          </p:cNvSpPr>
          <p:nvPr>
            <p:ph idx="1"/>
          </p:nvPr>
        </p:nvSpPr>
        <p:spPr>
          <a:xfrm>
            <a:off x="381000" y="1224000"/>
            <a:ext cx="8410575" cy="3268587"/>
          </a:xfrm>
        </p:spPr>
        <p:txBody>
          <a:bodyPr/>
          <a:lstStyle/>
          <a:p>
            <a:pPr eaLnBrk="1" hangingPunct="1">
              <a:defRPr/>
            </a:pPr>
            <a:r>
              <a:rPr lang="en-GB" dirty="0" smtClean="0"/>
              <a:t>Scheduled Build</a:t>
            </a:r>
          </a:p>
          <a:p>
            <a:pPr eaLnBrk="1" hangingPunct="1">
              <a:defRPr/>
            </a:pPr>
            <a:r>
              <a:rPr lang="en-GB" dirty="0" smtClean="0"/>
              <a:t>Continuous Integration</a:t>
            </a:r>
          </a:p>
          <a:p>
            <a:pPr eaLnBrk="1" hangingPunct="1">
              <a:defRPr/>
            </a:pPr>
            <a:r>
              <a:rPr lang="en-GB" dirty="0" smtClean="0"/>
              <a:t>Build Process</a:t>
            </a:r>
          </a:p>
          <a:p>
            <a:pPr lvl="1" eaLnBrk="1" hangingPunct="1">
              <a:defRPr/>
            </a:pPr>
            <a:r>
              <a:rPr lang="en-GB" dirty="0" smtClean="0"/>
              <a:t>Compile Code</a:t>
            </a:r>
          </a:p>
          <a:p>
            <a:pPr lvl="1" eaLnBrk="1" hangingPunct="1">
              <a:defRPr/>
            </a:pPr>
            <a:r>
              <a:rPr lang="en-GB" dirty="0" smtClean="0"/>
              <a:t>Execute Unit Tests</a:t>
            </a:r>
          </a:p>
          <a:p>
            <a:pPr lvl="1" eaLnBrk="1" hangingPunct="1">
              <a:defRPr/>
            </a:pPr>
            <a:r>
              <a:rPr lang="en-GB" dirty="0" smtClean="0"/>
              <a:t>Static Code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Effect transition="in" filter="fade">
                                      <p:cBhvr>
                                        <p:cTn id="7" dur="500"/>
                                        <p:tgtEl>
                                          <p:spTgt spid="1095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9571">
                                            <p:txEl>
                                              <p:pRg st="1" end="1"/>
                                            </p:txEl>
                                          </p:spTgt>
                                        </p:tgtEl>
                                        <p:attrNameLst>
                                          <p:attrName>style.visibility</p:attrName>
                                        </p:attrNameLst>
                                      </p:cBhvr>
                                      <p:to>
                                        <p:strVal val="visible"/>
                                      </p:to>
                                    </p:set>
                                    <p:animEffect transition="in" filter="fade">
                                      <p:cBhvr>
                                        <p:cTn id="12" dur="500"/>
                                        <p:tgtEl>
                                          <p:spTgt spid="1095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9571">
                                            <p:txEl>
                                              <p:pRg st="2" end="2"/>
                                            </p:txEl>
                                          </p:spTgt>
                                        </p:tgtEl>
                                        <p:attrNameLst>
                                          <p:attrName>style.visibility</p:attrName>
                                        </p:attrNameLst>
                                      </p:cBhvr>
                                      <p:to>
                                        <p:strVal val="visible"/>
                                      </p:to>
                                    </p:set>
                                    <p:animEffect transition="in" filter="fade">
                                      <p:cBhvr>
                                        <p:cTn id="17" dur="500"/>
                                        <p:tgtEl>
                                          <p:spTgt spid="109571">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9571">
                                            <p:txEl>
                                              <p:pRg st="3" end="3"/>
                                            </p:txEl>
                                          </p:spTgt>
                                        </p:tgtEl>
                                        <p:attrNameLst>
                                          <p:attrName>style.visibility</p:attrName>
                                        </p:attrNameLst>
                                      </p:cBhvr>
                                      <p:to>
                                        <p:strVal val="visible"/>
                                      </p:to>
                                    </p:set>
                                    <p:animEffect transition="in" filter="fade">
                                      <p:cBhvr>
                                        <p:cTn id="20" dur="500"/>
                                        <p:tgtEl>
                                          <p:spTgt spid="109571">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9571">
                                            <p:txEl>
                                              <p:pRg st="4" end="4"/>
                                            </p:txEl>
                                          </p:spTgt>
                                        </p:tgtEl>
                                        <p:attrNameLst>
                                          <p:attrName>style.visibility</p:attrName>
                                        </p:attrNameLst>
                                      </p:cBhvr>
                                      <p:to>
                                        <p:strVal val="visible"/>
                                      </p:to>
                                    </p:set>
                                    <p:animEffect transition="in" filter="fade">
                                      <p:cBhvr>
                                        <p:cTn id="23" dur="500"/>
                                        <p:tgtEl>
                                          <p:spTgt spid="109571">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9571">
                                            <p:txEl>
                                              <p:pRg st="5" end="5"/>
                                            </p:txEl>
                                          </p:spTgt>
                                        </p:tgtEl>
                                        <p:attrNameLst>
                                          <p:attrName>style.visibility</p:attrName>
                                        </p:attrNameLst>
                                      </p:cBhvr>
                                      <p:to>
                                        <p:strVal val="visible"/>
                                      </p:to>
                                    </p:set>
                                    <p:animEffect transition="in" filter="fade">
                                      <p:cBhvr>
                                        <p:cTn id="26" dur="500"/>
                                        <p:tgtEl>
                                          <p:spTgt spid="1095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effectLst>
            <a:outerShdw blurRad="50800" dist="38100" dir="2700000" algn="tl" rotWithShape="0">
              <a:prstClr val="black">
                <a:alpha val="40000"/>
              </a:prstClr>
            </a:outerShdw>
          </a:effectLst>
        </p:spPr>
        <p:txBody>
          <a:bodyPr/>
          <a:lstStyle/>
          <a:p>
            <a:pPr eaLnBrk="1" hangingPunct="1">
              <a:defRPr/>
            </a:pPr>
            <a:r>
              <a:rPr lang="en-GB" sz="3600" dirty="0" smtClean="0"/>
              <a:t>What went into the build?</a:t>
            </a:r>
          </a:p>
        </p:txBody>
      </p:sp>
      <p:pic>
        <p:nvPicPr>
          <p:cNvPr id="90115" name="Rectangle 17409"/>
          <p:cNvPicPr>
            <a:picLocks noChangeAspect="1" noChangeArrowheads="1"/>
          </p:cNvPicPr>
          <p:nvPr/>
        </p:nvPicPr>
        <p:blipFill>
          <a:blip r:embed="rId3"/>
          <a:srcRect/>
          <a:stretch>
            <a:fillRect/>
          </a:stretch>
        </p:blipFill>
        <p:spPr bwMode="auto">
          <a:xfrm>
            <a:off x="1763713" y="927100"/>
            <a:ext cx="5622925" cy="57023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90116" name="Rectangle 17409"/>
          <p:cNvPicPr>
            <a:picLocks noChangeAspect="1" noChangeArrowheads="1"/>
          </p:cNvPicPr>
          <p:nvPr/>
        </p:nvPicPr>
        <p:blipFill>
          <a:blip r:embed="rId3"/>
          <a:srcRect t="23831" r="32242" b="44098"/>
          <a:stretch>
            <a:fillRect/>
          </a:stretch>
        </p:blipFill>
        <p:spPr bwMode="auto">
          <a:xfrm>
            <a:off x="228600" y="1752600"/>
            <a:ext cx="8610600" cy="4133850"/>
          </a:xfrm>
          <a:prstGeom prst="rect">
            <a:avLst/>
          </a:prstGeom>
          <a:ln>
            <a:noFill/>
          </a:ln>
          <a:effectLst>
            <a:outerShdw blurRad="292100" dist="139700" dir="2700000" algn="tl" rotWithShape="0">
              <a:srgbClr val="333333">
                <a:alpha val="65000"/>
              </a:srgbClr>
            </a:outerShdw>
          </a:effectLst>
        </p:spPr>
      </p:pic>
      <p:pic>
        <p:nvPicPr>
          <p:cNvPr id="90117" name="Rectangle 17409"/>
          <p:cNvPicPr>
            <a:picLocks noChangeAspect="1" noChangeArrowheads="1"/>
          </p:cNvPicPr>
          <p:nvPr/>
        </p:nvPicPr>
        <p:blipFill>
          <a:blip r:embed="rId3"/>
          <a:srcRect t="55902" r="10756" b="22717"/>
          <a:stretch>
            <a:fillRect/>
          </a:stretch>
        </p:blipFill>
        <p:spPr bwMode="auto">
          <a:xfrm>
            <a:off x="228600" y="2133600"/>
            <a:ext cx="8686800" cy="2109788"/>
          </a:xfrm>
          <a:prstGeom prst="rect">
            <a:avLst/>
          </a:prstGeom>
          <a:ln>
            <a:noFill/>
          </a:ln>
          <a:effectLst>
            <a:outerShdw blurRad="292100" dist="139700" dir="2700000" algn="tl" rotWithShape="0">
              <a:srgbClr val="333333">
                <a:alpha val="65000"/>
              </a:srgbClr>
            </a:outerShdw>
          </a:effectLst>
        </p:spPr>
      </p:pic>
      <p:pic>
        <p:nvPicPr>
          <p:cNvPr id="90118" name="Rectangle 17409"/>
          <p:cNvPicPr>
            <a:picLocks noChangeAspect="1" noChangeArrowheads="1"/>
          </p:cNvPicPr>
          <p:nvPr/>
        </p:nvPicPr>
        <p:blipFill>
          <a:blip r:embed="rId3"/>
          <a:srcRect t="76865"/>
          <a:stretch>
            <a:fillRect/>
          </a:stretch>
        </p:blipFill>
        <p:spPr bwMode="auto">
          <a:xfrm>
            <a:off x="0" y="2057400"/>
            <a:ext cx="9144000" cy="21463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fade">
                                      <p:cBhvr>
                                        <p:cTn id="7" dur="500"/>
                                        <p:tgtEl>
                                          <p:spTgt spid="901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0116"/>
                                        </p:tgtEl>
                                      </p:cBhvr>
                                    </p:animEffect>
                                    <p:set>
                                      <p:cBhvr>
                                        <p:cTn id="12" dur="1" fill="hold">
                                          <p:stCondLst>
                                            <p:cond delay="499"/>
                                          </p:stCondLst>
                                        </p:cTn>
                                        <p:tgtEl>
                                          <p:spTgt spid="90116"/>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0117"/>
                                        </p:tgtEl>
                                        <p:attrNameLst>
                                          <p:attrName>style.visibility</p:attrName>
                                        </p:attrNameLst>
                                      </p:cBhvr>
                                      <p:to>
                                        <p:strVal val="visible"/>
                                      </p:to>
                                    </p:set>
                                    <p:animEffect transition="in" filter="fade">
                                      <p:cBhvr>
                                        <p:cTn id="16" dur="500"/>
                                        <p:tgtEl>
                                          <p:spTgt spid="901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90117"/>
                                        </p:tgtEl>
                                      </p:cBhvr>
                                    </p:animEffect>
                                    <p:set>
                                      <p:cBhvr>
                                        <p:cTn id="21" dur="1" fill="hold">
                                          <p:stCondLst>
                                            <p:cond delay="499"/>
                                          </p:stCondLst>
                                        </p:cTn>
                                        <p:tgtEl>
                                          <p:spTgt spid="90117"/>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fade">
                                      <p:cBhvr>
                                        <p:cTn id="25"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81000" y="381000"/>
            <a:ext cx="8382000" cy="701731"/>
          </a:xfrm>
        </p:spPr>
        <p:txBody>
          <a:bodyPr/>
          <a:lstStyle/>
          <a:p>
            <a:pPr eaLnBrk="1" hangingPunct="1">
              <a:defRPr/>
            </a:pPr>
            <a:r>
              <a:rPr lang="en-GB" sz="4400" dirty="0" smtClean="0"/>
              <a:t>Build Process</a:t>
            </a:r>
          </a:p>
        </p:txBody>
      </p:sp>
      <p:sp>
        <p:nvSpPr>
          <p:cNvPr id="109571" name="Rectangle 3"/>
          <p:cNvSpPr>
            <a:spLocks noGrp="1" noChangeArrowheads="1"/>
          </p:cNvSpPr>
          <p:nvPr>
            <p:ph idx="1"/>
          </p:nvPr>
        </p:nvSpPr>
        <p:spPr>
          <a:xfrm>
            <a:off x="381000" y="1224000"/>
            <a:ext cx="8410575" cy="5145087"/>
          </a:xfrm>
        </p:spPr>
        <p:txBody>
          <a:bodyPr/>
          <a:lstStyle/>
          <a:p>
            <a:pPr eaLnBrk="1" hangingPunct="1">
              <a:defRPr/>
            </a:pPr>
            <a:r>
              <a:rPr lang="en-GB" dirty="0" smtClean="0"/>
              <a:t>Extensible Build Process</a:t>
            </a:r>
          </a:p>
          <a:p>
            <a:pPr lvl="1" eaLnBrk="1" hangingPunct="1">
              <a:defRPr/>
            </a:pPr>
            <a:r>
              <a:rPr lang="en-GB" dirty="0" smtClean="0"/>
              <a:t>Compile Code</a:t>
            </a:r>
          </a:p>
          <a:p>
            <a:pPr lvl="1" eaLnBrk="1" hangingPunct="1">
              <a:defRPr/>
            </a:pPr>
            <a:r>
              <a:rPr lang="en-GB" dirty="0" smtClean="0"/>
              <a:t>Execute Unit Tests</a:t>
            </a:r>
          </a:p>
          <a:p>
            <a:pPr lvl="1" eaLnBrk="1" hangingPunct="1">
              <a:defRPr/>
            </a:pPr>
            <a:r>
              <a:rPr lang="en-GB" dirty="0" smtClean="0"/>
              <a:t>Static Code Analysis</a:t>
            </a:r>
          </a:p>
          <a:p>
            <a:pPr lvl="1" eaLnBrk="1" hangingPunct="1">
              <a:defRPr/>
            </a:pPr>
            <a:r>
              <a:rPr lang="en-GB" dirty="0" smtClean="0"/>
              <a:t>Build Virtual Server</a:t>
            </a:r>
          </a:p>
          <a:p>
            <a:pPr lvl="1" eaLnBrk="1" hangingPunct="1">
              <a:defRPr/>
            </a:pPr>
            <a:r>
              <a:rPr lang="en-GB" dirty="0" smtClean="0"/>
              <a:t>Configure Web Site / Services</a:t>
            </a:r>
          </a:p>
          <a:p>
            <a:pPr lvl="1" eaLnBrk="1" hangingPunct="1">
              <a:defRPr/>
            </a:pPr>
            <a:r>
              <a:rPr lang="en-GB" dirty="0" smtClean="0"/>
              <a:t>Install Application</a:t>
            </a:r>
          </a:p>
          <a:p>
            <a:pPr lvl="1" eaLnBrk="1" hangingPunct="1">
              <a:defRPr/>
            </a:pPr>
            <a:r>
              <a:rPr lang="en-GB" dirty="0" smtClean="0"/>
              <a:t>Deploy Database</a:t>
            </a:r>
          </a:p>
          <a:p>
            <a:pPr lvl="1" eaLnBrk="1" hangingPunct="1">
              <a:defRPr/>
            </a:pPr>
            <a:r>
              <a:rPr lang="en-GB" dirty="0" smtClean="0"/>
              <a:t>Generate Test Data</a:t>
            </a:r>
          </a:p>
          <a:p>
            <a:pPr lvl="1" eaLnBrk="1" hangingPunct="1">
              <a:defRPr/>
            </a:pPr>
            <a:r>
              <a:rPr lang="en-GB" dirty="0" smtClean="0"/>
              <a:t>System or Load test Entire application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9571">
                                            <p:txEl>
                                              <p:pRg st="4" end="4"/>
                                            </p:txEl>
                                          </p:spTgt>
                                        </p:tgtEl>
                                        <p:attrNameLst>
                                          <p:attrName>style.visibility</p:attrName>
                                        </p:attrNameLst>
                                      </p:cBhvr>
                                      <p:to>
                                        <p:strVal val="visible"/>
                                      </p:to>
                                    </p:set>
                                    <p:animEffect transition="in" filter="fade">
                                      <p:cBhvr>
                                        <p:cTn id="7" dur="500"/>
                                        <p:tgtEl>
                                          <p:spTgt spid="109571">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9571">
                                            <p:txEl>
                                              <p:pRg st="5" end="5"/>
                                            </p:txEl>
                                          </p:spTgt>
                                        </p:tgtEl>
                                        <p:attrNameLst>
                                          <p:attrName>style.visibility</p:attrName>
                                        </p:attrNameLst>
                                      </p:cBhvr>
                                      <p:to>
                                        <p:strVal val="visible"/>
                                      </p:to>
                                    </p:set>
                                    <p:animEffect transition="in" filter="fade">
                                      <p:cBhvr>
                                        <p:cTn id="12" dur="500"/>
                                        <p:tgtEl>
                                          <p:spTgt spid="109571">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9571">
                                            <p:txEl>
                                              <p:pRg st="6" end="6"/>
                                            </p:txEl>
                                          </p:spTgt>
                                        </p:tgtEl>
                                        <p:attrNameLst>
                                          <p:attrName>style.visibility</p:attrName>
                                        </p:attrNameLst>
                                      </p:cBhvr>
                                      <p:to>
                                        <p:strVal val="visible"/>
                                      </p:to>
                                    </p:set>
                                    <p:animEffect transition="in" filter="fade">
                                      <p:cBhvr>
                                        <p:cTn id="17" dur="500"/>
                                        <p:tgtEl>
                                          <p:spTgt spid="109571">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9571">
                                            <p:txEl>
                                              <p:pRg st="7" end="7"/>
                                            </p:txEl>
                                          </p:spTgt>
                                        </p:tgtEl>
                                        <p:attrNameLst>
                                          <p:attrName>style.visibility</p:attrName>
                                        </p:attrNameLst>
                                      </p:cBhvr>
                                      <p:to>
                                        <p:strVal val="visible"/>
                                      </p:to>
                                    </p:set>
                                    <p:animEffect transition="in" filter="fade">
                                      <p:cBhvr>
                                        <p:cTn id="22" dur="500"/>
                                        <p:tgtEl>
                                          <p:spTgt spid="109571">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9571">
                                            <p:txEl>
                                              <p:pRg st="8" end="8"/>
                                            </p:txEl>
                                          </p:spTgt>
                                        </p:tgtEl>
                                        <p:attrNameLst>
                                          <p:attrName>style.visibility</p:attrName>
                                        </p:attrNameLst>
                                      </p:cBhvr>
                                      <p:to>
                                        <p:strVal val="visible"/>
                                      </p:to>
                                    </p:set>
                                    <p:animEffect transition="in" filter="fade">
                                      <p:cBhvr>
                                        <p:cTn id="27" dur="500"/>
                                        <p:tgtEl>
                                          <p:spTgt spid="109571">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9571">
                                            <p:txEl>
                                              <p:pRg st="9" end="9"/>
                                            </p:txEl>
                                          </p:spTgt>
                                        </p:tgtEl>
                                        <p:attrNameLst>
                                          <p:attrName>style.visibility</p:attrName>
                                        </p:attrNameLst>
                                      </p:cBhvr>
                                      <p:to>
                                        <p:strVal val="visible"/>
                                      </p:to>
                                    </p:set>
                                    <p:animEffect transition="in" filter="fade">
                                      <p:cBhvr>
                                        <p:cTn id="32" dur="500"/>
                                        <p:tgtEl>
                                          <p:spTgt spid="1095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2132" name="Rectangle 4"/>
          <p:cNvSpPr>
            <a:spLocks noGrp="1" noChangeArrowheads="1"/>
          </p:cNvSpPr>
          <p:nvPr>
            <p:ph type="title"/>
          </p:nvPr>
        </p:nvSpPr>
        <p:spPr/>
        <p:txBody>
          <a:bodyPr/>
          <a:lstStyle/>
          <a:p>
            <a:r>
              <a:rPr lang="en-GB"/>
              <a:t>What is Team System?</a:t>
            </a:r>
          </a:p>
        </p:txBody>
      </p:sp>
      <p:sp>
        <p:nvSpPr>
          <p:cNvPr id="432140" name="Rectangle 12"/>
          <p:cNvSpPr>
            <a:spLocks noGrp="1" noChangeArrowheads="1"/>
          </p:cNvSpPr>
          <p:nvPr>
            <p:ph type="body" sz="half" idx="1"/>
          </p:nvPr>
        </p:nvSpPr>
        <p:spPr>
          <a:xfrm>
            <a:off x="2438400" y="3962400"/>
            <a:ext cx="6326188" cy="2579688"/>
          </a:xfrm>
        </p:spPr>
        <p:txBody>
          <a:bodyPr/>
          <a:lstStyle/>
          <a:p>
            <a:pPr>
              <a:buFont typeface="Wingdings 2" pitchFamily="18" charset="2"/>
              <a:buNone/>
            </a:pPr>
            <a:r>
              <a:rPr lang="en-GB" b="1"/>
              <a:t>Team Foundation Server</a:t>
            </a:r>
          </a:p>
          <a:p>
            <a:pPr lvl="1"/>
            <a:r>
              <a:rPr lang="en-GB" sz="2300"/>
              <a:t>Source Code Repository </a:t>
            </a:r>
          </a:p>
          <a:p>
            <a:pPr lvl="1"/>
            <a:r>
              <a:rPr lang="en-GB" sz="2300"/>
              <a:t>Project Portal</a:t>
            </a:r>
          </a:p>
          <a:p>
            <a:pPr lvl="1"/>
            <a:r>
              <a:rPr lang="en-GB" sz="2300"/>
              <a:t>Work Item Tracking</a:t>
            </a:r>
          </a:p>
          <a:p>
            <a:pPr lvl="1"/>
            <a:r>
              <a:rPr lang="en-GB" sz="2300"/>
              <a:t>Project Reporting</a:t>
            </a:r>
          </a:p>
          <a:p>
            <a:pPr lvl="1"/>
            <a:r>
              <a:rPr lang="en-GB" sz="2300"/>
              <a:t>Build Server</a:t>
            </a:r>
          </a:p>
        </p:txBody>
      </p:sp>
      <p:sp>
        <p:nvSpPr>
          <p:cNvPr id="432141" name="Rectangle 13"/>
          <p:cNvSpPr>
            <a:spLocks noGrp="1" noChangeArrowheads="1"/>
          </p:cNvSpPr>
          <p:nvPr>
            <p:ph type="body" sz="half" idx="2"/>
          </p:nvPr>
        </p:nvSpPr>
        <p:spPr>
          <a:xfrm>
            <a:off x="2438400" y="1185863"/>
            <a:ext cx="6326188" cy="2579687"/>
          </a:xfrm>
        </p:spPr>
        <p:txBody>
          <a:bodyPr/>
          <a:lstStyle/>
          <a:p>
            <a:pPr>
              <a:buFont typeface="Wingdings 2" pitchFamily="18" charset="2"/>
              <a:buNone/>
            </a:pPr>
            <a:r>
              <a:rPr lang="en-GB" b="1" dirty="0"/>
              <a:t>Visual Studio Client Tools</a:t>
            </a:r>
          </a:p>
          <a:p>
            <a:pPr>
              <a:buFont typeface="Wingdings 2" pitchFamily="18" charset="2"/>
              <a:buNone/>
            </a:pPr>
            <a:r>
              <a:rPr lang="en-GB" sz="2300" dirty="0"/>
              <a:t>Additional tools that extend Visual Studio for:</a:t>
            </a:r>
          </a:p>
          <a:p>
            <a:pPr lvl="1"/>
            <a:r>
              <a:rPr lang="en-GB" sz="2300" dirty="0"/>
              <a:t>Architects</a:t>
            </a:r>
          </a:p>
          <a:p>
            <a:pPr lvl="1"/>
            <a:r>
              <a:rPr lang="en-GB" sz="2300" dirty="0"/>
              <a:t>Developers</a:t>
            </a:r>
          </a:p>
          <a:p>
            <a:pPr lvl="1"/>
            <a:r>
              <a:rPr lang="en-GB" sz="2300" dirty="0"/>
              <a:t>Database Professionals</a:t>
            </a:r>
          </a:p>
          <a:p>
            <a:pPr lvl="1"/>
            <a:r>
              <a:rPr lang="en-GB" sz="2300" dirty="0"/>
              <a:t>Testers (including load testing)</a:t>
            </a:r>
          </a:p>
        </p:txBody>
      </p:sp>
      <p:pic>
        <p:nvPicPr>
          <p:cNvPr id="432133" name="Picture 5" descr="PC Running XML Web Service"/>
          <p:cNvPicPr>
            <a:picLocks noChangeAspect="1" noChangeArrowheads="1"/>
          </p:cNvPicPr>
          <p:nvPr/>
        </p:nvPicPr>
        <p:blipFill>
          <a:blip r:embed="rId4"/>
          <a:srcRect/>
          <a:stretch>
            <a:fillRect/>
          </a:stretch>
        </p:blipFill>
        <p:spPr bwMode="auto">
          <a:xfrm>
            <a:off x="382588" y="1185863"/>
            <a:ext cx="1524000" cy="1520825"/>
          </a:xfrm>
          <a:prstGeom prst="rect">
            <a:avLst/>
          </a:prstGeom>
          <a:noFill/>
        </p:spPr>
      </p:pic>
      <p:pic>
        <p:nvPicPr>
          <p:cNvPr id="432134" name="Picture 6" descr="TFS Server"/>
          <p:cNvPicPr>
            <a:picLocks noChangeAspect="1" noChangeArrowheads="1"/>
          </p:cNvPicPr>
          <p:nvPr/>
        </p:nvPicPr>
        <p:blipFill>
          <a:blip r:embed="rId5" cstate="screen"/>
          <a:srcRect/>
          <a:stretch>
            <a:fillRect/>
          </a:stretch>
        </p:blipFill>
        <p:spPr bwMode="auto">
          <a:xfrm>
            <a:off x="609600" y="3962400"/>
            <a:ext cx="1033463" cy="1524000"/>
          </a:xfrm>
          <a:prstGeom prst="rect">
            <a:avLst/>
          </a:prstGeom>
          <a:noFill/>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214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214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214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214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214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214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321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21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32140">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2140">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2140">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2140">
                                            <p:txEl>
                                              <p:pRg st="3" end="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2140">
                                            <p:txEl>
                                              <p:pRg st="4" end="4"/>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214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40" grpId="0" build="p"/>
      <p:bldP spid="432141"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130425"/>
            <a:ext cx="7772400" cy="757130"/>
          </a:xfrm>
        </p:spPr>
        <p:txBody>
          <a:bodyPr/>
          <a:lstStyle/>
          <a:p>
            <a:r>
              <a:rPr lang="en-GB" dirty="0" smtClean="0"/>
              <a:t>Project Transparency</a:t>
            </a:r>
            <a:endParaRPr lang="en-GB" dirty="0"/>
          </a:p>
        </p:txBody>
      </p:sp>
      <p:sp>
        <p:nvSpPr>
          <p:cNvPr id="5" name="Subtitle 4"/>
          <p:cNvSpPr>
            <a:spLocks noGrp="1"/>
          </p:cNvSpPr>
          <p:nvPr>
            <p:ph type="subTitle" idx="1"/>
          </p:nvPr>
        </p:nvSpPr>
        <p:spPr/>
        <p:txBody>
          <a:bodyPr/>
          <a:lstStyle/>
          <a:p>
            <a:endParaRPr lang="en-GB"/>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0"/>
            <a:ext cx="4833942" cy="646331"/>
          </a:xfrm>
        </p:spPr>
        <p:txBody>
          <a:bodyPr/>
          <a:lstStyle/>
          <a:p>
            <a:r>
              <a:rPr lang="en-GB" sz="4000" dirty="0" smtClean="0"/>
              <a:t>Measuring Quality</a:t>
            </a:r>
            <a:endParaRPr lang="en-GB" sz="4000" dirty="0"/>
          </a:p>
        </p:txBody>
      </p:sp>
      <p:grpSp>
        <p:nvGrpSpPr>
          <p:cNvPr id="2" name="Group 34"/>
          <p:cNvGrpSpPr/>
          <p:nvPr/>
        </p:nvGrpSpPr>
        <p:grpSpPr>
          <a:xfrm>
            <a:off x="1214414" y="1643050"/>
            <a:ext cx="6929486" cy="4429156"/>
            <a:chOff x="1214414" y="1643050"/>
            <a:chExt cx="6929486" cy="4429156"/>
          </a:xfrm>
          <a:effectLst>
            <a:outerShdw blurRad="50800" dist="38100" dir="2700000" algn="tl" rotWithShape="0">
              <a:prstClr val="black">
                <a:alpha val="40000"/>
              </a:prstClr>
            </a:outerShdw>
          </a:effectLst>
        </p:grpSpPr>
        <p:sp>
          <p:nvSpPr>
            <p:cNvPr id="16" name="Rectangle 15"/>
            <p:cNvSpPr/>
            <p:nvPr/>
          </p:nvSpPr>
          <p:spPr bwMode="auto">
            <a:xfrm>
              <a:off x="1214414" y="1643050"/>
              <a:ext cx="1143008" cy="442915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sp>
          <p:nvSpPr>
            <p:cNvPr id="18" name="Rectangle 17"/>
            <p:cNvSpPr/>
            <p:nvPr/>
          </p:nvSpPr>
          <p:spPr bwMode="auto">
            <a:xfrm>
              <a:off x="2714612" y="4143380"/>
              <a:ext cx="1143008" cy="192882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sp>
          <p:nvSpPr>
            <p:cNvPr id="19" name="Rectangle 18"/>
            <p:cNvSpPr/>
            <p:nvPr/>
          </p:nvSpPr>
          <p:spPr bwMode="auto">
            <a:xfrm>
              <a:off x="4143372" y="3143248"/>
              <a:ext cx="1143008" cy="2928958"/>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sp>
          <p:nvSpPr>
            <p:cNvPr id="20" name="Rectangle 19"/>
            <p:cNvSpPr/>
            <p:nvPr/>
          </p:nvSpPr>
          <p:spPr bwMode="auto">
            <a:xfrm>
              <a:off x="5572132" y="5286388"/>
              <a:ext cx="1143008" cy="785818"/>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sp>
          <p:nvSpPr>
            <p:cNvPr id="21" name="Rectangle 20"/>
            <p:cNvSpPr/>
            <p:nvPr/>
          </p:nvSpPr>
          <p:spPr bwMode="auto">
            <a:xfrm>
              <a:off x="7000892" y="2428868"/>
              <a:ext cx="1143008" cy="3643338"/>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grpSp>
      <p:grpSp>
        <p:nvGrpSpPr>
          <p:cNvPr id="3" name="Group 16"/>
          <p:cNvGrpSpPr/>
          <p:nvPr/>
        </p:nvGrpSpPr>
        <p:grpSpPr>
          <a:xfrm>
            <a:off x="142844" y="1142984"/>
            <a:ext cx="8501122" cy="5298554"/>
            <a:chOff x="142844" y="1142984"/>
            <a:chExt cx="8501122" cy="5298554"/>
          </a:xfrm>
        </p:grpSpPr>
        <p:cxnSp>
          <p:nvCxnSpPr>
            <p:cNvPr id="6" name="Straight Connector 5"/>
            <p:cNvCxnSpPr/>
            <p:nvPr/>
          </p:nvCxnSpPr>
          <p:spPr bwMode="auto">
            <a:xfrm rot="5400000">
              <a:off x="-1678031" y="3606801"/>
              <a:ext cx="4929222" cy="1588"/>
            </a:xfrm>
            <a:prstGeom prst="line">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38100" cap="rnd"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8" name="Straight Connector 7"/>
            <p:cNvCxnSpPr/>
            <p:nvPr/>
          </p:nvCxnSpPr>
          <p:spPr bwMode="auto">
            <a:xfrm>
              <a:off x="785786" y="6072206"/>
              <a:ext cx="7858180" cy="1588"/>
            </a:xfrm>
            <a:prstGeom prst="line">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38100" cap="rnd"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9" name="TextBox 8"/>
            <p:cNvSpPr txBox="1"/>
            <p:nvPr/>
          </p:nvSpPr>
          <p:spPr>
            <a:xfrm rot="16200000">
              <a:off x="-644814" y="3645155"/>
              <a:ext cx="2373278" cy="369332"/>
            </a:xfrm>
            <a:prstGeom prst="rect">
              <a:avLst/>
            </a:prstGeom>
            <a:noFill/>
          </p:spPr>
          <p:txBody>
            <a:bodyPr wrap="none" rtlCol="0">
              <a:spAutoFit/>
            </a:bodyPr>
            <a:lstStyle/>
            <a:p>
              <a:r>
                <a:rPr lang="en-GB" dirty="0" smtClean="0">
                  <a:effectLst>
                    <a:outerShdw blurRad="38100" dist="38100" dir="2700000" algn="tl">
                      <a:srgbClr val="000000">
                        <a:alpha val="43137"/>
                      </a:srgbClr>
                    </a:outerShdw>
                  </a:effectLst>
                </a:rPr>
                <a:t>% Unit Test Passing</a:t>
              </a:r>
              <a:endParaRPr lang="en-GB" dirty="0">
                <a:effectLst>
                  <a:outerShdw blurRad="38100" dist="38100" dir="2700000" algn="tl">
                    <a:srgbClr val="000000">
                      <a:alpha val="43137"/>
                    </a:srgbClr>
                  </a:outerShdw>
                </a:effectLst>
              </a:endParaRPr>
            </a:p>
          </p:txBody>
        </p:sp>
        <p:sp>
          <p:nvSpPr>
            <p:cNvPr id="10" name="TextBox 9"/>
            <p:cNvSpPr txBox="1"/>
            <p:nvPr/>
          </p:nvSpPr>
          <p:spPr>
            <a:xfrm>
              <a:off x="3500430" y="6072206"/>
              <a:ext cx="2138149" cy="369332"/>
            </a:xfrm>
            <a:prstGeom prst="rect">
              <a:avLst/>
            </a:prstGeom>
            <a:noFill/>
          </p:spPr>
          <p:txBody>
            <a:bodyPr wrap="none" rtlCol="0">
              <a:spAutoFit/>
            </a:bodyPr>
            <a:lstStyle/>
            <a:p>
              <a:r>
                <a:rPr lang="en-GB" dirty="0">
                  <a:effectLst>
                    <a:outerShdw blurRad="38100" dist="38100" dir="2700000" algn="tl">
                      <a:srgbClr val="000000">
                        <a:alpha val="43137"/>
                      </a:srgbClr>
                    </a:outerShdw>
                  </a:effectLst>
                </a:rPr>
                <a:t>Application Areas</a:t>
              </a:r>
            </a:p>
          </p:txBody>
        </p:sp>
        <p:sp>
          <p:nvSpPr>
            <p:cNvPr id="14" name="TextBox 13"/>
            <p:cNvSpPr txBox="1"/>
            <p:nvPr/>
          </p:nvSpPr>
          <p:spPr>
            <a:xfrm>
              <a:off x="142844" y="1571612"/>
              <a:ext cx="642942" cy="276999"/>
            </a:xfrm>
            <a:prstGeom prst="rect">
              <a:avLst/>
            </a:prstGeom>
            <a:noFill/>
          </p:spPr>
          <p:txBody>
            <a:bodyPr wrap="square" rtlCol="0">
              <a:spAutoFit/>
            </a:bodyPr>
            <a:lstStyle/>
            <a:p>
              <a:pPr algn="r"/>
              <a:r>
                <a:rPr lang="en-GB" sz="1200" dirty="0" smtClean="0"/>
                <a:t>100% </a:t>
              </a:r>
              <a:endParaRPr lang="en-GB" sz="1200" dirty="0"/>
            </a:p>
          </p:txBody>
        </p:sp>
        <p:sp>
          <p:nvSpPr>
            <p:cNvPr id="15" name="TextBox 14"/>
            <p:cNvSpPr txBox="1"/>
            <p:nvPr/>
          </p:nvSpPr>
          <p:spPr>
            <a:xfrm>
              <a:off x="142844" y="5929330"/>
              <a:ext cx="642942" cy="276999"/>
            </a:xfrm>
            <a:prstGeom prst="rect">
              <a:avLst/>
            </a:prstGeom>
            <a:noFill/>
          </p:spPr>
          <p:txBody>
            <a:bodyPr wrap="square" rtlCol="0">
              <a:spAutoFit/>
            </a:bodyPr>
            <a:lstStyle/>
            <a:p>
              <a:pPr algn="r"/>
              <a:r>
                <a:rPr lang="en-GB" sz="1200" dirty="0" smtClean="0"/>
                <a:t>0% </a:t>
              </a:r>
              <a:endParaRPr lang="en-GB" sz="1200" dirty="0"/>
            </a:p>
          </p:txBody>
        </p:sp>
      </p:grpSp>
      <p:sp>
        <p:nvSpPr>
          <p:cNvPr id="22" name="Freeform 21"/>
          <p:cNvSpPr/>
          <p:nvPr/>
        </p:nvSpPr>
        <p:spPr bwMode="auto">
          <a:xfrm>
            <a:off x="1752081" y="1675032"/>
            <a:ext cx="5891753" cy="2611224"/>
          </a:xfrm>
          <a:custGeom>
            <a:avLst/>
            <a:gdLst>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41563"/>
              <a:gd name="connsiteY0" fmla="*/ 2845323 h 2845323"/>
              <a:gd name="connsiteX1" fmla="*/ 1517716 w 6141563"/>
              <a:gd name="connsiteY1" fmla="*/ 1789521 h 2845323"/>
              <a:gd name="connsiteX2" fmla="*/ 2978870 w 6141563"/>
              <a:gd name="connsiteY2" fmla="*/ 2317422 h 2845323"/>
              <a:gd name="connsiteX3" fmla="*/ 4392891 w 6141563"/>
              <a:gd name="connsiteY3" fmla="*/ 1648119 h 2845323"/>
              <a:gd name="connsiteX4" fmla="*/ 5891753 w 6141563"/>
              <a:gd name="connsiteY4" fmla="*/ 234099 h 2845323"/>
              <a:gd name="connsiteX5" fmla="*/ 5891753 w 6141563"/>
              <a:gd name="connsiteY5" fmla="*/ 243526 h 2845323"/>
              <a:gd name="connsiteX6" fmla="*/ 5769204 w 6141563"/>
              <a:gd name="connsiteY6" fmla="*/ 318940 h 2845323"/>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41563"/>
              <a:gd name="connsiteY0" fmla="*/ 2848465 h 2848465"/>
              <a:gd name="connsiteX1" fmla="*/ 1517716 w 6141563"/>
              <a:gd name="connsiteY1" fmla="*/ 1792663 h 2848465"/>
              <a:gd name="connsiteX2" fmla="*/ 2978870 w 6141563"/>
              <a:gd name="connsiteY2" fmla="*/ 2320564 h 2848465"/>
              <a:gd name="connsiteX3" fmla="*/ 4392891 w 6141563"/>
              <a:gd name="connsiteY3" fmla="*/ 1651261 h 2848465"/>
              <a:gd name="connsiteX4" fmla="*/ 5891753 w 6141563"/>
              <a:gd name="connsiteY4" fmla="*/ 237241 h 2848465"/>
              <a:gd name="connsiteX5" fmla="*/ 5891753 w 6141563"/>
              <a:gd name="connsiteY5" fmla="*/ 227814 h 2848465"/>
              <a:gd name="connsiteX6" fmla="*/ 5769204 w 6141563"/>
              <a:gd name="connsiteY6" fmla="*/ 322082 h 2848465"/>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3044148 h 3044148"/>
              <a:gd name="connsiteX1" fmla="*/ 1517716 w 6121138"/>
              <a:gd name="connsiteY1" fmla="*/ 1988346 h 3044148"/>
              <a:gd name="connsiteX2" fmla="*/ 2978870 w 6121138"/>
              <a:gd name="connsiteY2" fmla="*/ 2516247 h 3044148"/>
              <a:gd name="connsiteX3" fmla="*/ 4392891 w 6121138"/>
              <a:gd name="connsiteY3" fmla="*/ 1846944 h 3044148"/>
              <a:gd name="connsiteX4" fmla="*/ 5891753 w 6121138"/>
              <a:gd name="connsiteY4" fmla="*/ 432924 h 3044148"/>
              <a:gd name="connsiteX5" fmla="*/ 5626296 w 6121138"/>
              <a:gd name="connsiteY5" fmla="*/ 17675 h 3044148"/>
              <a:gd name="connsiteX0" fmla="*/ 0 w 5891753"/>
              <a:gd name="connsiteY0" fmla="*/ 2611224 h 2611224"/>
              <a:gd name="connsiteX1" fmla="*/ 1517716 w 5891753"/>
              <a:gd name="connsiteY1" fmla="*/ 1555422 h 2611224"/>
              <a:gd name="connsiteX2" fmla="*/ 2978870 w 5891753"/>
              <a:gd name="connsiteY2" fmla="*/ 2083323 h 2611224"/>
              <a:gd name="connsiteX3" fmla="*/ 4392891 w 5891753"/>
              <a:gd name="connsiteY3" fmla="*/ 1414020 h 2611224"/>
              <a:gd name="connsiteX4" fmla="*/ 5891753 w 5891753"/>
              <a:gd name="connsiteY4" fmla="*/ 0 h 2611224"/>
              <a:gd name="connsiteX0" fmla="*/ 0 w 5891753"/>
              <a:gd name="connsiteY0" fmla="*/ 2611224 h 2611224"/>
              <a:gd name="connsiteX1" fmla="*/ 1517716 w 5891753"/>
              <a:gd name="connsiteY1" fmla="*/ 340952 h 2611224"/>
              <a:gd name="connsiteX2" fmla="*/ 2978870 w 5891753"/>
              <a:gd name="connsiteY2" fmla="*/ 2083323 h 2611224"/>
              <a:gd name="connsiteX3" fmla="*/ 4392891 w 5891753"/>
              <a:gd name="connsiteY3" fmla="*/ 1414020 h 2611224"/>
              <a:gd name="connsiteX4" fmla="*/ 5891753 w 5891753"/>
              <a:gd name="connsiteY4" fmla="*/ 0 h 261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1753" h="2611224">
                <a:moveTo>
                  <a:pt x="0" y="2611224"/>
                </a:moveTo>
                <a:lnTo>
                  <a:pt x="1517716" y="340952"/>
                </a:lnTo>
                <a:lnTo>
                  <a:pt x="2978870" y="2083323"/>
                </a:lnTo>
                <a:lnTo>
                  <a:pt x="4392891" y="1414020"/>
                </a:lnTo>
                <a:lnTo>
                  <a:pt x="5891753" y="0"/>
                </a:lnTo>
              </a:path>
            </a:pathLst>
          </a:custGeom>
          <a:noFill/>
          <a:ln w="28575" cap="flat" cmpd="sng" algn="ctr">
            <a:solidFill>
              <a:srgbClr val="6699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grpSp>
        <p:nvGrpSpPr>
          <p:cNvPr id="5" name="Group 37"/>
          <p:cNvGrpSpPr/>
          <p:nvPr/>
        </p:nvGrpSpPr>
        <p:grpSpPr>
          <a:xfrm>
            <a:off x="5572132" y="214290"/>
            <a:ext cx="2443435" cy="369332"/>
            <a:chOff x="5572132" y="214290"/>
            <a:chExt cx="2443435" cy="369332"/>
          </a:xfrm>
        </p:grpSpPr>
        <p:cxnSp>
          <p:nvCxnSpPr>
            <p:cNvPr id="24" name="Straight Connector 23"/>
            <p:cNvCxnSpPr/>
            <p:nvPr/>
          </p:nvCxnSpPr>
          <p:spPr bwMode="auto">
            <a:xfrm>
              <a:off x="5572132" y="428604"/>
              <a:ext cx="571504" cy="1588"/>
            </a:xfrm>
            <a:prstGeom prst="line">
              <a:avLst/>
            </a:prstGeom>
            <a:noFill/>
            <a:ln w="28575" cap="flat" cmpd="sng" algn="ctr">
              <a:solidFill>
                <a:srgbClr val="6699FF"/>
              </a:solidFill>
              <a:prstDash val="solid"/>
              <a:round/>
              <a:headEnd type="none" w="med" len="med"/>
              <a:tailEnd type="none" w="med" len="med"/>
            </a:ln>
            <a:effectLst/>
          </p:spPr>
        </p:cxnSp>
        <p:sp>
          <p:nvSpPr>
            <p:cNvPr id="25" name="TextBox 24"/>
            <p:cNvSpPr txBox="1"/>
            <p:nvPr/>
          </p:nvSpPr>
          <p:spPr>
            <a:xfrm>
              <a:off x="6215074" y="214290"/>
              <a:ext cx="1800493" cy="369332"/>
            </a:xfrm>
            <a:prstGeom prst="rect">
              <a:avLst/>
            </a:prstGeom>
            <a:noFill/>
          </p:spPr>
          <p:txBody>
            <a:bodyPr wrap="none" rtlCol="0">
              <a:spAutoFit/>
            </a:bodyPr>
            <a:lstStyle/>
            <a:p>
              <a:r>
                <a:rPr lang="en-GB" b="0" dirty="0" smtClean="0">
                  <a:effectLst>
                    <a:outerShdw blurRad="38100" dist="38100" dir="2700000" algn="tl">
                      <a:srgbClr val="000000">
                        <a:alpha val="43137"/>
                      </a:srgbClr>
                    </a:outerShdw>
                  </a:effectLst>
                </a:rPr>
                <a:t>Code Coverage</a:t>
              </a:r>
              <a:endParaRPr lang="en-GB" b="0" dirty="0">
                <a:effectLst>
                  <a:outerShdw blurRad="38100" dist="38100" dir="2700000" algn="tl">
                    <a:srgbClr val="000000">
                      <a:alpha val="43137"/>
                    </a:srgbClr>
                  </a:outerShdw>
                </a:effectLst>
              </a:endParaRPr>
            </a:p>
          </p:txBody>
        </p:sp>
      </p:grpSp>
      <p:sp>
        <p:nvSpPr>
          <p:cNvPr id="26" name="Freeform 25"/>
          <p:cNvSpPr/>
          <p:nvPr/>
        </p:nvSpPr>
        <p:spPr bwMode="auto">
          <a:xfrm>
            <a:off x="1752081" y="2654803"/>
            <a:ext cx="5891753" cy="2116755"/>
          </a:xfrm>
          <a:custGeom>
            <a:avLst/>
            <a:gdLst>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41563"/>
              <a:gd name="connsiteY0" fmla="*/ 2845323 h 2845323"/>
              <a:gd name="connsiteX1" fmla="*/ 1517716 w 6141563"/>
              <a:gd name="connsiteY1" fmla="*/ 1789521 h 2845323"/>
              <a:gd name="connsiteX2" fmla="*/ 2978870 w 6141563"/>
              <a:gd name="connsiteY2" fmla="*/ 2317422 h 2845323"/>
              <a:gd name="connsiteX3" fmla="*/ 4392891 w 6141563"/>
              <a:gd name="connsiteY3" fmla="*/ 1648119 h 2845323"/>
              <a:gd name="connsiteX4" fmla="*/ 5891753 w 6141563"/>
              <a:gd name="connsiteY4" fmla="*/ 234099 h 2845323"/>
              <a:gd name="connsiteX5" fmla="*/ 5891753 w 6141563"/>
              <a:gd name="connsiteY5" fmla="*/ 243526 h 2845323"/>
              <a:gd name="connsiteX6" fmla="*/ 5769204 w 6141563"/>
              <a:gd name="connsiteY6" fmla="*/ 318940 h 2845323"/>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41563"/>
              <a:gd name="connsiteY0" fmla="*/ 2848465 h 2848465"/>
              <a:gd name="connsiteX1" fmla="*/ 1517716 w 6141563"/>
              <a:gd name="connsiteY1" fmla="*/ 1792663 h 2848465"/>
              <a:gd name="connsiteX2" fmla="*/ 2978870 w 6141563"/>
              <a:gd name="connsiteY2" fmla="*/ 2320564 h 2848465"/>
              <a:gd name="connsiteX3" fmla="*/ 4392891 w 6141563"/>
              <a:gd name="connsiteY3" fmla="*/ 1651261 h 2848465"/>
              <a:gd name="connsiteX4" fmla="*/ 5891753 w 6141563"/>
              <a:gd name="connsiteY4" fmla="*/ 237241 h 2848465"/>
              <a:gd name="connsiteX5" fmla="*/ 5891753 w 6141563"/>
              <a:gd name="connsiteY5" fmla="*/ 227814 h 2848465"/>
              <a:gd name="connsiteX6" fmla="*/ 5769204 w 6141563"/>
              <a:gd name="connsiteY6" fmla="*/ 322082 h 2848465"/>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3044148 h 3044148"/>
              <a:gd name="connsiteX1" fmla="*/ 1517716 w 6121138"/>
              <a:gd name="connsiteY1" fmla="*/ 1988346 h 3044148"/>
              <a:gd name="connsiteX2" fmla="*/ 2978870 w 6121138"/>
              <a:gd name="connsiteY2" fmla="*/ 2516247 h 3044148"/>
              <a:gd name="connsiteX3" fmla="*/ 4392891 w 6121138"/>
              <a:gd name="connsiteY3" fmla="*/ 1846944 h 3044148"/>
              <a:gd name="connsiteX4" fmla="*/ 5891753 w 6121138"/>
              <a:gd name="connsiteY4" fmla="*/ 432924 h 3044148"/>
              <a:gd name="connsiteX5" fmla="*/ 5626296 w 6121138"/>
              <a:gd name="connsiteY5" fmla="*/ 17675 h 3044148"/>
              <a:gd name="connsiteX0" fmla="*/ 0 w 5891753"/>
              <a:gd name="connsiteY0" fmla="*/ 2611224 h 2611224"/>
              <a:gd name="connsiteX1" fmla="*/ 1517716 w 5891753"/>
              <a:gd name="connsiteY1" fmla="*/ 1555422 h 2611224"/>
              <a:gd name="connsiteX2" fmla="*/ 2978870 w 5891753"/>
              <a:gd name="connsiteY2" fmla="*/ 2083323 h 2611224"/>
              <a:gd name="connsiteX3" fmla="*/ 4392891 w 5891753"/>
              <a:gd name="connsiteY3" fmla="*/ 1414020 h 2611224"/>
              <a:gd name="connsiteX4" fmla="*/ 5891753 w 5891753"/>
              <a:gd name="connsiteY4" fmla="*/ 0 h 2611224"/>
              <a:gd name="connsiteX0" fmla="*/ 0 w 5891753"/>
              <a:gd name="connsiteY0" fmla="*/ 2611224 h 2611224"/>
              <a:gd name="connsiteX1" fmla="*/ 1517716 w 5891753"/>
              <a:gd name="connsiteY1" fmla="*/ 340952 h 2611224"/>
              <a:gd name="connsiteX2" fmla="*/ 2978870 w 5891753"/>
              <a:gd name="connsiteY2" fmla="*/ 2083323 h 2611224"/>
              <a:gd name="connsiteX3" fmla="*/ 4392891 w 5891753"/>
              <a:gd name="connsiteY3" fmla="*/ 1414020 h 2611224"/>
              <a:gd name="connsiteX4" fmla="*/ 5891753 w 5891753"/>
              <a:gd name="connsiteY4" fmla="*/ 0 h 2611224"/>
              <a:gd name="connsiteX0" fmla="*/ 0 w 5891753"/>
              <a:gd name="connsiteY0" fmla="*/ 2611224 h 3412762"/>
              <a:gd name="connsiteX1" fmla="*/ 1517716 w 5891753"/>
              <a:gd name="connsiteY1" fmla="*/ 3412762 h 3412762"/>
              <a:gd name="connsiteX2" fmla="*/ 2978870 w 5891753"/>
              <a:gd name="connsiteY2" fmla="*/ 2083323 h 3412762"/>
              <a:gd name="connsiteX3" fmla="*/ 4392891 w 5891753"/>
              <a:gd name="connsiteY3" fmla="*/ 1414020 h 3412762"/>
              <a:gd name="connsiteX4" fmla="*/ 5891753 w 5891753"/>
              <a:gd name="connsiteY4" fmla="*/ 0 h 3412762"/>
              <a:gd name="connsiteX0" fmla="*/ 0 w 5891753"/>
              <a:gd name="connsiteY0" fmla="*/ 2611224 h 4200078"/>
              <a:gd name="connsiteX1" fmla="*/ 1517716 w 5891753"/>
              <a:gd name="connsiteY1" fmla="*/ 3412762 h 4200078"/>
              <a:gd name="connsiteX2" fmla="*/ 2978870 w 5891753"/>
              <a:gd name="connsiteY2" fmla="*/ 2083323 h 4200078"/>
              <a:gd name="connsiteX3" fmla="*/ 4392891 w 5891753"/>
              <a:gd name="connsiteY3" fmla="*/ 4200078 h 4200078"/>
              <a:gd name="connsiteX4" fmla="*/ 5891753 w 5891753"/>
              <a:gd name="connsiteY4" fmla="*/ 0 h 4200078"/>
              <a:gd name="connsiteX0" fmla="*/ 0 w 5891753"/>
              <a:gd name="connsiteY0" fmla="*/ 527901 h 2116755"/>
              <a:gd name="connsiteX1" fmla="*/ 1517716 w 5891753"/>
              <a:gd name="connsiteY1" fmla="*/ 1329439 h 2116755"/>
              <a:gd name="connsiteX2" fmla="*/ 2978870 w 5891753"/>
              <a:gd name="connsiteY2" fmla="*/ 0 h 2116755"/>
              <a:gd name="connsiteX3" fmla="*/ 4392891 w 5891753"/>
              <a:gd name="connsiteY3" fmla="*/ 2116755 h 2116755"/>
              <a:gd name="connsiteX4" fmla="*/ 5891753 w 5891753"/>
              <a:gd name="connsiteY4" fmla="*/ 917049 h 2116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1753" h="2116755">
                <a:moveTo>
                  <a:pt x="0" y="527901"/>
                </a:moveTo>
                <a:lnTo>
                  <a:pt x="1517716" y="1329439"/>
                </a:lnTo>
                <a:lnTo>
                  <a:pt x="2978870" y="0"/>
                </a:lnTo>
                <a:lnTo>
                  <a:pt x="4392891" y="2116755"/>
                </a:lnTo>
                <a:lnTo>
                  <a:pt x="5891753" y="917049"/>
                </a:lnTo>
              </a:path>
            </a:pathLst>
          </a:custGeom>
          <a:noFill/>
          <a:ln w="28575"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grpSp>
        <p:nvGrpSpPr>
          <p:cNvPr id="7" name="Group 38"/>
          <p:cNvGrpSpPr/>
          <p:nvPr/>
        </p:nvGrpSpPr>
        <p:grpSpPr>
          <a:xfrm>
            <a:off x="5572132" y="571480"/>
            <a:ext cx="2045890" cy="369332"/>
            <a:chOff x="5572132" y="571480"/>
            <a:chExt cx="2045890" cy="369332"/>
          </a:xfrm>
        </p:grpSpPr>
        <p:cxnSp>
          <p:nvCxnSpPr>
            <p:cNvPr id="27" name="Straight Connector 26"/>
            <p:cNvCxnSpPr/>
            <p:nvPr/>
          </p:nvCxnSpPr>
          <p:spPr bwMode="auto">
            <a:xfrm>
              <a:off x="5572132" y="785794"/>
              <a:ext cx="571504" cy="1588"/>
            </a:xfrm>
            <a:prstGeom prst="line">
              <a:avLst/>
            </a:prstGeom>
            <a:noFill/>
            <a:ln w="28575" cap="flat" cmpd="sng" algn="ctr">
              <a:solidFill>
                <a:srgbClr val="FF0000"/>
              </a:solidFill>
              <a:prstDash val="solid"/>
              <a:round/>
              <a:headEnd type="none" w="med" len="med"/>
              <a:tailEnd type="none" w="med" len="med"/>
            </a:ln>
            <a:effectLst/>
          </p:spPr>
        </p:cxnSp>
        <p:sp>
          <p:nvSpPr>
            <p:cNvPr id="28" name="TextBox 27"/>
            <p:cNvSpPr txBox="1"/>
            <p:nvPr/>
          </p:nvSpPr>
          <p:spPr>
            <a:xfrm>
              <a:off x="6215074" y="571480"/>
              <a:ext cx="1402948" cy="369332"/>
            </a:xfrm>
            <a:prstGeom prst="rect">
              <a:avLst/>
            </a:prstGeom>
            <a:noFill/>
          </p:spPr>
          <p:txBody>
            <a:bodyPr wrap="none" rtlCol="0">
              <a:spAutoFit/>
            </a:bodyPr>
            <a:lstStyle/>
            <a:p>
              <a:r>
                <a:rPr lang="en-GB" b="0" dirty="0" smtClean="0">
                  <a:effectLst>
                    <a:outerShdw blurRad="38100" dist="38100" dir="2700000" algn="tl">
                      <a:srgbClr val="000000">
                        <a:alpha val="43137"/>
                      </a:srgbClr>
                    </a:outerShdw>
                  </a:effectLst>
                </a:rPr>
                <a:t>Active Bugs</a:t>
              </a:r>
              <a:endParaRPr lang="en-GB" b="0" dirty="0">
                <a:effectLst>
                  <a:outerShdw blurRad="38100" dist="38100" dir="2700000" algn="tl">
                    <a:srgbClr val="000000">
                      <a:alpha val="43137"/>
                    </a:srgbClr>
                  </a:outerShdw>
                </a:effectLst>
              </a:endParaRPr>
            </a:p>
          </p:txBody>
        </p:sp>
      </p:grpSp>
      <p:sp>
        <p:nvSpPr>
          <p:cNvPr id="29" name="Freeform 28"/>
          <p:cNvSpPr/>
          <p:nvPr/>
        </p:nvSpPr>
        <p:spPr bwMode="auto">
          <a:xfrm>
            <a:off x="1752081" y="2254011"/>
            <a:ext cx="5891753" cy="3175230"/>
          </a:xfrm>
          <a:custGeom>
            <a:avLst/>
            <a:gdLst>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41563"/>
              <a:gd name="connsiteY0" fmla="*/ 2845323 h 2845323"/>
              <a:gd name="connsiteX1" fmla="*/ 1517716 w 6141563"/>
              <a:gd name="connsiteY1" fmla="*/ 1789521 h 2845323"/>
              <a:gd name="connsiteX2" fmla="*/ 2978870 w 6141563"/>
              <a:gd name="connsiteY2" fmla="*/ 2317422 h 2845323"/>
              <a:gd name="connsiteX3" fmla="*/ 4392891 w 6141563"/>
              <a:gd name="connsiteY3" fmla="*/ 1648119 h 2845323"/>
              <a:gd name="connsiteX4" fmla="*/ 5891753 w 6141563"/>
              <a:gd name="connsiteY4" fmla="*/ 234099 h 2845323"/>
              <a:gd name="connsiteX5" fmla="*/ 5891753 w 6141563"/>
              <a:gd name="connsiteY5" fmla="*/ 243526 h 2845323"/>
              <a:gd name="connsiteX6" fmla="*/ 5769204 w 6141563"/>
              <a:gd name="connsiteY6" fmla="*/ 318940 h 2845323"/>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41563"/>
              <a:gd name="connsiteY0" fmla="*/ 2848465 h 2848465"/>
              <a:gd name="connsiteX1" fmla="*/ 1517716 w 6141563"/>
              <a:gd name="connsiteY1" fmla="*/ 1792663 h 2848465"/>
              <a:gd name="connsiteX2" fmla="*/ 2978870 w 6141563"/>
              <a:gd name="connsiteY2" fmla="*/ 2320564 h 2848465"/>
              <a:gd name="connsiteX3" fmla="*/ 4392891 w 6141563"/>
              <a:gd name="connsiteY3" fmla="*/ 1651261 h 2848465"/>
              <a:gd name="connsiteX4" fmla="*/ 5891753 w 6141563"/>
              <a:gd name="connsiteY4" fmla="*/ 237241 h 2848465"/>
              <a:gd name="connsiteX5" fmla="*/ 5891753 w 6141563"/>
              <a:gd name="connsiteY5" fmla="*/ 227814 h 2848465"/>
              <a:gd name="connsiteX6" fmla="*/ 5769204 w 6141563"/>
              <a:gd name="connsiteY6" fmla="*/ 322082 h 2848465"/>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2832754 h 2832754"/>
              <a:gd name="connsiteX1" fmla="*/ 1517716 w 6121138"/>
              <a:gd name="connsiteY1" fmla="*/ 1776952 h 2832754"/>
              <a:gd name="connsiteX2" fmla="*/ 2978870 w 6121138"/>
              <a:gd name="connsiteY2" fmla="*/ 2304853 h 2832754"/>
              <a:gd name="connsiteX3" fmla="*/ 4392891 w 6121138"/>
              <a:gd name="connsiteY3" fmla="*/ 1635550 h 2832754"/>
              <a:gd name="connsiteX4" fmla="*/ 5891753 w 6121138"/>
              <a:gd name="connsiteY4" fmla="*/ 221530 h 2832754"/>
              <a:gd name="connsiteX5" fmla="*/ 5769204 w 6121138"/>
              <a:gd name="connsiteY5" fmla="*/ 306371 h 2832754"/>
              <a:gd name="connsiteX0" fmla="*/ 0 w 6121138"/>
              <a:gd name="connsiteY0" fmla="*/ 3044148 h 3044148"/>
              <a:gd name="connsiteX1" fmla="*/ 1517716 w 6121138"/>
              <a:gd name="connsiteY1" fmla="*/ 1988346 h 3044148"/>
              <a:gd name="connsiteX2" fmla="*/ 2978870 w 6121138"/>
              <a:gd name="connsiteY2" fmla="*/ 2516247 h 3044148"/>
              <a:gd name="connsiteX3" fmla="*/ 4392891 w 6121138"/>
              <a:gd name="connsiteY3" fmla="*/ 1846944 h 3044148"/>
              <a:gd name="connsiteX4" fmla="*/ 5891753 w 6121138"/>
              <a:gd name="connsiteY4" fmla="*/ 432924 h 3044148"/>
              <a:gd name="connsiteX5" fmla="*/ 5626296 w 6121138"/>
              <a:gd name="connsiteY5" fmla="*/ 17675 h 3044148"/>
              <a:gd name="connsiteX0" fmla="*/ 0 w 5891753"/>
              <a:gd name="connsiteY0" fmla="*/ 2611224 h 2611224"/>
              <a:gd name="connsiteX1" fmla="*/ 1517716 w 5891753"/>
              <a:gd name="connsiteY1" fmla="*/ 1555422 h 2611224"/>
              <a:gd name="connsiteX2" fmla="*/ 2978870 w 5891753"/>
              <a:gd name="connsiteY2" fmla="*/ 2083323 h 2611224"/>
              <a:gd name="connsiteX3" fmla="*/ 4392891 w 5891753"/>
              <a:gd name="connsiteY3" fmla="*/ 1414020 h 2611224"/>
              <a:gd name="connsiteX4" fmla="*/ 5891753 w 5891753"/>
              <a:gd name="connsiteY4" fmla="*/ 0 h 2611224"/>
              <a:gd name="connsiteX0" fmla="*/ 0 w 5891753"/>
              <a:gd name="connsiteY0" fmla="*/ 2611224 h 2611224"/>
              <a:gd name="connsiteX1" fmla="*/ 1517716 w 5891753"/>
              <a:gd name="connsiteY1" fmla="*/ 340952 h 2611224"/>
              <a:gd name="connsiteX2" fmla="*/ 2978870 w 5891753"/>
              <a:gd name="connsiteY2" fmla="*/ 2083323 h 2611224"/>
              <a:gd name="connsiteX3" fmla="*/ 4392891 w 5891753"/>
              <a:gd name="connsiteY3" fmla="*/ 1414020 h 2611224"/>
              <a:gd name="connsiteX4" fmla="*/ 5891753 w 5891753"/>
              <a:gd name="connsiteY4" fmla="*/ 0 h 2611224"/>
              <a:gd name="connsiteX0" fmla="*/ 0 w 5891753"/>
              <a:gd name="connsiteY0" fmla="*/ 2611224 h 4984398"/>
              <a:gd name="connsiteX1" fmla="*/ 1517716 w 5891753"/>
              <a:gd name="connsiteY1" fmla="*/ 4984398 h 4984398"/>
              <a:gd name="connsiteX2" fmla="*/ 2978870 w 5891753"/>
              <a:gd name="connsiteY2" fmla="*/ 2083323 h 4984398"/>
              <a:gd name="connsiteX3" fmla="*/ 4392891 w 5891753"/>
              <a:gd name="connsiteY3" fmla="*/ 1414020 h 4984398"/>
              <a:gd name="connsiteX4" fmla="*/ 5891753 w 5891753"/>
              <a:gd name="connsiteY4" fmla="*/ 0 h 4984398"/>
              <a:gd name="connsiteX0" fmla="*/ 0 w 5891753"/>
              <a:gd name="connsiteY0" fmla="*/ 2611224 h 5512323"/>
              <a:gd name="connsiteX1" fmla="*/ 1517716 w 5891753"/>
              <a:gd name="connsiteY1" fmla="*/ 4984398 h 5512323"/>
              <a:gd name="connsiteX2" fmla="*/ 2978870 w 5891753"/>
              <a:gd name="connsiteY2" fmla="*/ 5512323 h 5512323"/>
              <a:gd name="connsiteX3" fmla="*/ 4392891 w 5891753"/>
              <a:gd name="connsiteY3" fmla="*/ 1414020 h 5512323"/>
              <a:gd name="connsiteX4" fmla="*/ 5891753 w 5891753"/>
              <a:gd name="connsiteY4" fmla="*/ 0 h 5512323"/>
              <a:gd name="connsiteX0" fmla="*/ 0 w 5891753"/>
              <a:gd name="connsiteY0" fmla="*/ 2611224 h 6057466"/>
              <a:gd name="connsiteX1" fmla="*/ 1517716 w 5891753"/>
              <a:gd name="connsiteY1" fmla="*/ 4984398 h 6057466"/>
              <a:gd name="connsiteX2" fmla="*/ 2978870 w 5891753"/>
              <a:gd name="connsiteY2" fmla="*/ 5512323 h 6057466"/>
              <a:gd name="connsiteX3" fmla="*/ 4392891 w 5891753"/>
              <a:gd name="connsiteY3" fmla="*/ 6057466 h 6057466"/>
              <a:gd name="connsiteX4" fmla="*/ 5891753 w 5891753"/>
              <a:gd name="connsiteY4" fmla="*/ 0 h 6057466"/>
              <a:gd name="connsiteX0" fmla="*/ 0 w 5891753"/>
              <a:gd name="connsiteY0" fmla="*/ 2611224 h 5512323"/>
              <a:gd name="connsiteX1" fmla="*/ 1517716 w 5891753"/>
              <a:gd name="connsiteY1" fmla="*/ 4984398 h 5512323"/>
              <a:gd name="connsiteX2" fmla="*/ 2978870 w 5891753"/>
              <a:gd name="connsiteY2" fmla="*/ 5512323 h 5512323"/>
              <a:gd name="connsiteX3" fmla="*/ 4392891 w 5891753"/>
              <a:gd name="connsiteY3" fmla="*/ 5485938 h 5512323"/>
              <a:gd name="connsiteX4" fmla="*/ 5891753 w 5891753"/>
              <a:gd name="connsiteY4" fmla="*/ 0 h 5512323"/>
              <a:gd name="connsiteX0" fmla="*/ 0 w 5891753"/>
              <a:gd name="connsiteY0" fmla="*/ 0 h 3175230"/>
              <a:gd name="connsiteX1" fmla="*/ 1517716 w 5891753"/>
              <a:gd name="connsiteY1" fmla="*/ 2373174 h 3175230"/>
              <a:gd name="connsiteX2" fmla="*/ 2978870 w 5891753"/>
              <a:gd name="connsiteY2" fmla="*/ 2901099 h 3175230"/>
              <a:gd name="connsiteX3" fmla="*/ 4392891 w 5891753"/>
              <a:gd name="connsiteY3" fmla="*/ 2874714 h 3175230"/>
              <a:gd name="connsiteX4" fmla="*/ 5891753 w 5891753"/>
              <a:gd name="connsiteY4" fmla="*/ 3175230 h 3175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1753" h="3175230">
                <a:moveTo>
                  <a:pt x="0" y="0"/>
                </a:moveTo>
                <a:lnTo>
                  <a:pt x="1517716" y="2373174"/>
                </a:lnTo>
                <a:lnTo>
                  <a:pt x="2978870" y="2901099"/>
                </a:lnTo>
                <a:lnTo>
                  <a:pt x="4392891" y="2874714"/>
                </a:lnTo>
                <a:lnTo>
                  <a:pt x="5891753" y="3175230"/>
                </a:lnTo>
              </a:path>
            </a:pathLst>
          </a:custGeom>
          <a:noFill/>
          <a:ln w="28575" cap="flat" cmpd="sng" algn="ctr">
            <a:solidFill>
              <a:schemeClr val="tx2">
                <a:lumMod val="60000"/>
                <a:lumOff val="40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Segoe Semibold" pitchFamily="34" charset="0"/>
            </a:endParaRPr>
          </a:p>
        </p:txBody>
      </p:sp>
      <p:grpSp>
        <p:nvGrpSpPr>
          <p:cNvPr id="11" name="Group 39"/>
          <p:cNvGrpSpPr/>
          <p:nvPr/>
        </p:nvGrpSpPr>
        <p:grpSpPr>
          <a:xfrm>
            <a:off x="5572132" y="928670"/>
            <a:ext cx="2071538" cy="369332"/>
            <a:chOff x="5572132" y="928670"/>
            <a:chExt cx="2071538" cy="369332"/>
          </a:xfrm>
        </p:grpSpPr>
        <p:cxnSp>
          <p:nvCxnSpPr>
            <p:cNvPr id="30" name="Straight Connector 29"/>
            <p:cNvCxnSpPr/>
            <p:nvPr/>
          </p:nvCxnSpPr>
          <p:spPr bwMode="auto">
            <a:xfrm>
              <a:off x="5572132" y="1142984"/>
              <a:ext cx="571504" cy="1588"/>
            </a:xfrm>
            <a:prstGeom prst="line">
              <a:avLst/>
            </a:prstGeom>
            <a:noFill/>
            <a:ln w="28575" cap="flat" cmpd="sng" algn="ctr">
              <a:solidFill>
                <a:schemeClr val="tx2">
                  <a:lumMod val="60000"/>
                  <a:lumOff val="40000"/>
                </a:schemeClr>
              </a:solidFill>
              <a:prstDash val="solid"/>
              <a:round/>
              <a:headEnd type="none" w="med" len="med"/>
              <a:tailEnd type="none" w="med" len="med"/>
            </a:ln>
            <a:effectLst/>
          </p:spPr>
        </p:cxnSp>
        <p:sp>
          <p:nvSpPr>
            <p:cNvPr id="31" name="TextBox 30"/>
            <p:cNvSpPr txBox="1"/>
            <p:nvPr/>
          </p:nvSpPr>
          <p:spPr>
            <a:xfrm>
              <a:off x="6215074" y="928670"/>
              <a:ext cx="1428596" cy="369332"/>
            </a:xfrm>
            <a:prstGeom prst="rect">
              <a:avLst/>
            </a:prstGeom>
            <a:noFill/>
          </p:spPr>
          <p:txBody>
            <a:bodyPr wrap="none" rtlCol="0">
              <a:spAutoFit/>
            </a:bodyPr>
            <a:lstStyle/>
            <a:p>
              <a:r>
                <a:rPr lang="en-GB" b="0" dirty="0" smtClean="0">
                  <a:effectLst>
                    <a:outerShdw blurRad="38100" dist="38100" dir="2700000" algn="tl">
                      <a:srgbClr val="000000">
                        <a:alpha val="43137"/>
                      </a:srgbClr>
                    </a:outerShdw>
                  </a:effectLst>
                </a:rPr>
                <a:t>Code Churn</a:t>
              </a:r>
              <a:endParaRPr lang="en-GB" b="0" dirty="0">
                <a:effectLst>
                  <a:outerShdw blurRad="38100" dist="38100" dir="2700000" algn="tl">
                    <a:srgbClr val="000000">
                      <a:alpha val="43137"/>
                    </a:srgbClr>
                  </a:outerShdw>
                </a:effectLs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2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20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p:cNvSpPr>
            <a:spLocks noGrp="1" noChangeArrowheads="1"/>
          </p:cNvSpPr>
          <p:nvPr>
            <p:ph type="title"/>
          </p:nvPr>
        </p:nvSpPr>
        <p:spPr/>
        <p:txBody>
          <a:bodyPr/>
          <a:lstStyle/>
          <a:p>
            <a:r>
              <a:rPr lang="en-GB"/>
              <a:t>Integrated Reporting</a:t>
            </a:r>
          </a:p>
        </p:txBody>
      </p:sp>
      <p:grpSp>
        <p:nvGrpSpPr>
          <p:cNvPr id="2" name="Group 3"/>
          <p:cNvGrpSpPr>
            <a:grpSpLocks/>
          </p:cNvGrpSpPr>
          <p:nvPr/>
        </p:nvGrpSpPr>
        <p:grpSpPr bwMode="auto">
          <a:xfrm>
            <a:off x="1997808" y="1600200"/>
            <a:ext cx="5148385" cy="4419600"/>
            <a:chOff x="727" y="617"/>
            <a:chExt cx="3689" cy="3079"/>
          </a:xfrm>
          <a:effectLst>
            <a:outerShdw blurRad="50800" dist="38100" dir="2700000" algn="tl" rotWithShape="0">
              <a:prstClr val="black">
                <a:alpha val="40000"/>
              </a:prstClr>
            </a:outerShdw>
          </a:effectLst>
        </p:grpSpPr>
        <p:sp>
          <p:nvSpPr>
            <p:cNvPr id="532484" name="Line 4"/>
            <p:cNvSpPr>
              <a:spLocks noChangeShapeType="1"/>
            </p:cNvSpPr>
            <p:nvPr/>
          </p:nvSpPr>
          <p:spPr bwMode="auto">
            <a:xfrm>
              <a:off x="1904" y="1045"/>
              <a:ext cx="614" cy="796"/>
            </a:xfrm>
            <a:prstGeom prst="line">
              <a:avLst/>
            </a:prstGeom>
            <a:noFill/>
            <a:ln w="28575">
              <a:solidFill>
                <a:schemeClr val="tx1"/>
              </a:solidFill>
              <a:round/>
              <a:headEnd/>
              <a:tailEnd/>
            </a:ln>
            <a:effectLst/>
          </p:spPr>
          <p:txBody>
            <a:bodyPr wrap="none" anchor="ctr"/>
            <a:lstStyle/>
            <a:p>
              <a:endParaRPr lang="en-GB"/>
            </a:p>
          </p:txBody>
        </p:sp>
        <p:sp>
          <p:nvSpPr>
            <p:cNvPr id="532485" name="Line 5"/>
            <p:cNvSpPr>
              <a:spLocks noChangeShapeType="1"/>
            </p:cNvSpPr>
            <p:nvPr/>
          </p:nvSpPr>
          <p:spPr bwMode="auto">
            <a:xfrm flipH="1">
              <a:off x="2519" y="1045"/>
              <a:ext cx="717" cy="796"/>
            </a:xfrm>
            <a:prstGeom prst="line">
              <a:avLst/>
            </a:prstGeom>
            <a:noFill/>
            <a:ln w="28575">
              <a:solidFill>
                <a:schemeClr val="tx1"/>
              </a:solidFill>
              <a:round/>
              <a:headEnd/>
              <a:tailEnd/>
            </a:ln>
            <a:effectLst/>
          </p:spPr>
          <p:txBody>
            <a:bodyPr wrap="none" anchor="ctr"/>
            <a:lstStyle/>
            <a:p>
              <a:endParaRPr lang="en-GB"/>
            </a:p>
          </p:txBody>
        </p:sp>
        <p:sp>
          <p:nvSpPr>
            <p:cNvPr id="532486" name="Line 6"/>
            <p:cNvSpPr>
              <a:spLocks noChangeShapeType="1"/>
            </p:cNvSpPr>
            <p:nvPr/>
          </p:nvSpPr>
          <p:spPr bwMode="auto">
            <a:xfrm>
              <a:off x="1590" y="1776"/>
              <a:ext cx="801" cy="0"/>
            </a:xfrm>
            <a:prstGeom prst="line">
              <a:avLst/>
            </a:prstGeom>
            <a:noFill/>
            <a:ln w="28575">
              <a:solidFill>
                <a:schemeClr val="tx1"/>
              </a:solidFill>
              <a:round/>
              <a:headEnd/>
              <a:tailEnd/>
            </a:ln>
            <a:effectLst/>
          </p:spPr>
          <p:txBody>
            <a:bodyPr wrap="none" anchor="ctr"/>
            <a:lstStyle/>
            <a:p>
              <a:endParaRPr lang="en-GB"/>
            </a:p>
          </p:txBody>
        </p:sp>
        <p:sp>
          <p:nvSpPr>
            <p:cNvPr id="532487" name="Line 7"/>
            <p:cNvSpPr>
              <a:spLocks noChangeShapeType="1"/>
            </p:cNvSpPr>
            <p:nvPr/>
          </p:nvSpPr>
          <p:spPr bwMode="auto">
            <a:xfrm>
              <a:off x="2909" y="1776"/>
              <a:ext cx="947" cy="0"/>
            </a:xfrm>
            <a:prstGeom prst="line">
              <a:avLst/>
            </a:prstGeom>
            <a:noFill/>
            <a:ln w="28575">
              <a:solidFill>
                <a:schemeClr val="tx1"/>
              </a:solidFill>
              <a:round/>
              <a:headEnd/>
              <a:tailEnd/>
            </a:ln>
            <a:effectLst/>
          </p:spPr>
          <p:txBody>
            <a:bodyPr wrap="none" anchor="ctr"/>
            <a:lstStyle/>
            <a:p>
              <a:endParaRPr lang="en-GB"/>
            </a:p>
          </p:txBody>
        </p:sp>
        <p:sp>
          <p:nvSpPr>
            <p:cNvPr id="532488" name="Line 8"/>
            <p:cNvSpPr>
              <a:spLocks noChangeShapeType="1"/>
            </p:cNvSpPr>
            <p:nvPr/>
          </p:nvSpPr>
          <p:spPr bwMode="auto">
            <a:xfrm flipH="1">
              <a:off x="2112" y="1841"/>
              <a:ext cx="407" cy="847"/>
            </a:xfrm>
            <a:prstGeom prst="line">
              <a:avLst/>
            </a:prstGeom>
            <a:noFill/>
            <a:ln w="28575">
              <a:solidFill>
                <a:schemeClr val="tx1"/>
              </a:solidFill>
              <a:round/>
              <a:headEnd/>
              <a:tailEnd/>
            </a:ln>
            <a:effectLst/>
          </p:spPr>
          <p:txBody>
            <a:bodyPr wrap="none" anchor="ctr"/>
            <a:lstStyle/>
            <a:p>
              <a:endParaRPr lang="en-GB"/>
            </a:p>
          </p:txBody>
        </p:sp>
        <p:sp>
          <p:nvSpPr>
            <p:cNvPr id="532489" name="Line 9"/>
            <p:cNvSpPr>
              <a:spLocks noChangeShapeType="1"/>
            </p:cNvSpPr>
            <p:nvPr/>
          </p:nvSpPr>
          <p:spPr bwMode="auto">
            <a:xfrm>
              <a:off x="2570" y="1841"/>
              <a:ext cx="598" cy="847"/>
            </a:xfrm>
            <a:prstGeom prst="line">
              <a:avLst/>
            </a:prstGeom>
            <a:noFill/>
            <a:ln w="28575">
              <a:solidFill>
                <a:schemeClr val="tx1"/>
              </a:solidFill>
              <a:round/>
              <a:headEnd/>
              <a:tailEnd/>
            </a:ln>
            <a:effectLst/>
          </p:spPr>
          <p:txBody>
            <a:bodyPr wrap="none" anchor="ctr"/>
            <a:lstStyle/>
            <a:p>
              <a:endParaRPr lang="en-GB"/>
            </a:p>
          </p:txBody>
        </p:sp>
        <p:sp>
          <p:nvSpPr>
            <p:cNvPr id="532490" name="Rectangle 10"/>
            <p:cNvSpPr>
              <a:spLocks noChangeArrowheads="1"/>
            </p:cNvSpPr>
            <p:nvPr/>
          </p:nvSpPr>
          <p:spPr bwMode="auto">
            <a:xfrm>
              <a:off x="2922" y="1962"/>
              <a:ext cx="172" cy="192"/>
            </a:xfrm>
            <a:prstGeom prst="rect">
              <a:avLst/>
            </a:prstGeom>
            <a:noFill/>
            <a:ln w="28575" algn="ctr">
              <a:solidFill>
                <a:schemeClr val="tx1"/>
              </a:solidFill>
              <a:miter lim="800000"/>
              <a:headEnd/>
              <a:tailEnd/>
            </a:ln>
            <a:effectLst/>
          </p:spPr>
          <p:txBody>
            <a:bodyPr wrap="none" anchor="ctr"/>
            <a:lstStyle/>
            <a:p>
              <a:endParaRPr lang="en-GB"/>
            </a:p>
          </p:txBody>
        </p:sp>
        <p:sp>
          <p:nvSpPr>
            <p:cNvPr id="532491" name="Rectangle 11"/>
            <p:cNvSpPr>
              <a:spLocks noChangeArrowheads="1"/>
            </p:cNvSpPr>
            <p:nvPr/>
          </p:nvSpPr>
          <p:spPr bwMode="auto">
            <a:xfrm>
              <a:off x="1341" y="672"/>
              <a:ext cx="172" cy="192"/>
            </a:xfrm>
            <a:prstGeom prst="rect">
              <a:avLst/>
            </a:prstGeom>
            <a:noFill/>
            <a:ln w="28575" algn="ctr">
              <a:solidFill>
                <a:schemeClr val="tx1"/>
              </a:solidFill>
              <a:miter lim="800000"/>
              <a:headEnd/>
              <a:tailEnd/>
            </a:ln>
            <a:effectLst/>
          </p:spPr>
          <p:txBody>
            <a:bodyPr wrap="none" anchor="ctr"/>
            <a:lstStyle/>
            <a:p>
              <a:endParaRPr lang="en-GB"/>
            </a:p>
          </p:txBody>
        </p:sp>
        <p:sp>
          <p:nvSpPr>
            <p:cNvPr id="532492" name="Rectangle 12"/>
            <p:cNvSpPr>
              <a:spLocks noChangeArrowheads="1"/>
            </p:cNvSpPr>
            <p:nvPr/>
          </p:nvSpPr>
          <p:spPr bwMode="auto">
            <a:xfrm>
              <a:off x="3626" y="672"/>
              <a:ext cx="172" cy="192"/>
            </a:xfrm>
            <a:prstGeom prst="rect">
              <a:avLst/>
            </a:prstGeom>
            <a:noFill/>
            <a:ln w="28575" algn="ctr">
              <a:solidFill>
                <a:schemeClr val="tx1"/>
              </a:solidFill>
              <a:miter lim="800000"/>
              <a:headEnd/>
              <a:tailEnd/>
            </a:ln>
            <a:effectLst/>
          </p:spPr>
          <p:txBody>
            <a:bodyPr wrap="none" anchor="ctr"/>
            <a:lstStyle/>
            <a:p>
              <a:endParaRPr lang="en-GB"/>
            </a:p>
          </p:txBody>
        </p:sp>
        <p:sp>
          <p:nvSpPr>
            <p:cNvPr id="532493" name="Text Box 13"/>
            <p:cNvSpPr txBox="1">
              <a:spLocks noChangeArrowheads="1"/>
            </p:cNvSpPr>
            <p:nvPr/>
          </p:nvSpPr>
          <p:spPr bwMode="auto">
            <a:xfrm>
              <a:off x="2965" y="1776"/>
              <a:ext cx="202" cy="277"/>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494" name="Text Box 14"/>
            <p:cNvSpPr txBox="1">
              <a:spLocks noChangeArrowheads="1"/>
            </p:cNvSpPr>
            <p:nvPr/>
          </p:nvSpPr>
          <p:spPr bwMode="auto">
            <a:xfrm>
              <a:off x="2263" y="1393"/>
              <a:ext cx="202" cy="276"/>
            </a:xfrm>
            <a:prstGeom prst="rect">
              <a:avLst/>
            </a:prstGeom>
            <a:noFill/>
            <a:ln w="28575" algn="ctr">
              <a:noFill/>
              <a:miter lim="800000"/>
              <a:headEnd/>
              <a:tailEnd/>
            </a:ln>
            <a:effectLst/>
          </p:spPr>
          <p:txBody>
            <a:bodyPr wrap="none">
              <a:spAutoFit/>
            </a:bodyPr>
            <a:lstStyle/>
            <a:p>
              <a:pPr algn="ctr" eaLnBrk="0" hangingPunct="0"/>
              <a:r>
                <a:rPr lang="en-US" sz="2000" dirty="0">
                  <a:effectLst>
                    <a:outerShdw blurRad="38100" dist="38100" dir="2700000" algn="tl">
                      <a:srgbClr val="000000"/>
                    </a:outerShdw>
                  </a:effectLst>
                  <a:latin typeface="Arial" charset="0"/>
                </a:rPr>
                <a:t>*</a:t>
              </a:r>
            </a:p>
          </p:txBody>
        </p:sp>
        <p:sp>
          <p:nvSpPr>
            <p:cNvPr id="532495" name="Text Box 15"/>
            <p:cNvSpPr txBox="1">
              <a:spLocks noChangeArrowheads="1"/>
            </p:cNvSpPr>
            <p:nvPr/>
          </p:nvSpPr>
          <p:spPr bwMode="auto">
            <a:xfrm>
              <a:off x="2621" y="1393"/>
              <a:ext cx="203" cy="276"/>
            </a:xfrm>
            <a:prstGeom prst="rect">
              <a:avLst/>
            </a:prstGeom>
            <a:noFill/>
            <a:ln w="28575" algn="ctr">
              <a:noFill/>
              <a:miter lim="800000"/>
              <a:headEnd/>
              <a:tailEnd/>
            </a:ln>
            <a:effectLst/>
          </p:spPr>
          <p:txBody>
            <a:bodyPr wrap="none">
              <a:spAutoFit/>
            </a:bodyPr>
            <a:lstStyle/>
            <a:p>
              <a:pPr algn="ctr" eaLnBrk="0" hangingPunct="0"/>
              <a:r>
                <a:rPr lang="en-US" sz="2000" dirty="0">
                  <a:effectLst>
                    <a:outerShdw blurRad="38100" dist="38100" dir="2700000" algn="tl">
                      <a:srgbClr val="000000"/>
                    </a:outerShdw>
                  </a:effectLst>
                  <a:latin typeface="Arial" charset="0"/>
                </a:rPr>
                <a:t>*</a:t>
              </a:r>
            </a:p>
          </p:txBody>
        </p:sp>
        <p:sp>
          <p:nvSpPr>
            <p:cNvPr id="532496" name="Text Box 16"/>
            <p:cNvSpPr txBox="1">
              <a:spLocks noChangeArrowheads="1"/>
            </p:cNvSpPr>
            <p:nvPr/>
          </p:nvSpPr>
          <p:spPr bwMode="auto">
            <a:xfrm>
              <a:off x="1656" y="617"/>
              <a:ext cx="203" cy="276"/>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497" name="Text Box 17"/>
            <p:cNvSpPr txBox="1">
              <a:spLocks noChangeArrowheads="1"/>
            </p:cNvSpPr>
            <p:nvPr/>
          </p:nvSpPr>
          <p:spPr bwMode="auto">
            <a:xfrm>
              <a:off x="3415" y="617"/>
              <a:ext cx="202" cy="276"/>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498" name="Text Box 18"/>
            <p:cNvSpPr txBox="1">
              <a:spLocks noChangeArrowheads="1"/>
            </p:cNvSpPr>
            <p:nvPr/>
          </p:nvSpPr>
          <p:spPr bwMode="auto">
            <a:xfrm>
              <a:off x="1656" y="1590"/>
              <a:ext cx="203" cy="277"/>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499" name="Text Box 19"/>
            <p:cNvSpPr txBox="1">
              <a:spLocks noChangeArrowheads="1"/>
            </p:cNvSpPr>
            <p:nvPr/>
          </p:nvSpPr>
          <p:spPr bwMode="auto">
            <a:xfrm>
              <a:off x="2064" y="1590"/>
              <a:ext cx="202" cy="277"/>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500" name="Text Box 20"/>
            <p:cNvSpPr txBox="1">
              <a:spLocks noChangeArrowheads="1"/>
            </p:cNvSpPr>
            <p:nvPr/>
          </p:nvSpPr>
          <p:spPr bwMode="auto">
            <a:xfrm>
              <a:off x="3007" y="1590"/>
              <a:ext cx="202" cy="277"/>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501" name="Text Box 21"/>
            <p:cNvSpPr txBox="1">
              <a:spLocks noChangeArrowheads="1"/>
            </p:cNvSpPr>
            <p:nvPr/>
          </p:nvSpPr>
          <p:spPr bwMode="auto">
            <a:xfrm>
              <a:off x="3415" y="1590"/>
              <a:ext cx="202" cy="277"/>
            </a:xfrm>
            <a:prstGeom prst="rect">
              <a:avLst/>
            </a:prstGeom>
            <a:noFill/>
            <a:ln w="28575" algn="ctr">
              <a:noFill/>
              <a:miter lim="800000"/>
              <a:headEnd/>
              <a:tailEnd/>
            </a:ln>
            <a:effectLst/>
          </p:spPr>
          <p:txBody>
            <a:bodyPr wrap="none">
              <a:spAutoFit/>
            </a:bodyPr>
            <a:lstStyle/>
            <a:p>
              <a:pPr algn="ctr" eaLnBrk="0" hangingPunct="0"/>
              <a:r>
                <a:rPr lang="en-US" sz="2000">
                  <a:effectLst>
                    <a:outerShdw blurRad="38100" dist="38100" dir="2700000" algn="tl">
                      <a:srgbClr val="000000"/>
                    </a:outerShdw>
                  </a:effectLst>
                  <a:latin typeface="Arial" charset="0"/>
                </a:rPr>
                <a:t>*</a:t>
              </a:r>
            </a:p>
          </p:txBody>
        </p:sp>
        <p:sp>
          <p:nvSpPr>
            <p:cNvPr id="532502" name="Text Box 22"/>
            <p:cNvSpPr txBox="1">
              <a:spLocks noChangeArrowheads="1"/>
            </p:cNvSpPr>
            <p:nvPr/>
          </p:nvSpPr>
          <p:spPr bwMode="auto">
            <a:xfrm>
              <a:off x="2064" y="2289"/>
              <a:ext cx="202" cy="276"/>
            </a:xfrm>
            <a:prstGeom prst="rect">
              <a:avLst/>
            </a:prstGeom>
            <a:noFill/>
            <a:ln w="28575" algn="ctr">
              <a:noFill/>
              <a:miter lim="800000"/>
              <a:headEnd/>
              <a:tailEnd/>
            </a:ln>
            <a:effectLst/>
          </p:spPr>
          <p:txBody>
            <a:bodyPr wrap="none">
              <a:spAutoFit/>
            </a:bodyPr>
            <a:lstStyle/>
            <a:p>
              <a:pPr algn="ctr" eaLnBrk="0" hangingPunct="0"/>
              <a:r>
                <a:rPr lang="en-US" sz="2000" dirty="0">
                  <a:effectLst>
                    <a:outerShdw blurRad="38100" dist="38100" dir="2700000" algn="tl">
                      <a:srgbClr val="000000"/>
                    </a:outerShdw>
                  </a:effectLst>
                  <a:latin typeface="Arial" charset="0"/>
                </a:rPr>
                <a:t>*</a:t>
              </a:r>
            </a:p>
          </p:txBody>
        </p:sp>
        <p:sp>
          <p:nvSpPr>
            <p:cNvPr id="532503" name="Text Box 23"/>
            <p:cNvSpPr txBox="1">
              <a:spLocks noChangeArrowheads="1"/>
            </p:cNvSpPr>
            <p:nvPr/>
          </p:nvSpPr>
          <p:spPr bwMode="auto">
            <a:xfrm>
              <a:off x="2368" y="2040"/>
              <a:ext cx="202" cy="276"/>
            </a:xfrm>
            <a:prstGeom prst="rect">
              <a:avLst/>
            </a:prstGeom>
            <a:noFill/>
            <a:ln w="28575" algn="ctr">
              <a:noFill/>
              <a:miter lim="800000"/>
              <a:headEnd/>
              <a:tailEnd/>
            </a:ln>
            <a:effectLst/>
          </p:spPr>
          <p:txBody>
            <a:bodyPr wrap="none">
              <a:spAutoFit/>
            </a:bodyPr>
            <a:lstStyle/>
            <a:p>
              <a:pPr algn="ctr" eaLnBrk="0" hangingPunct="0"/>
              <a:r>
                <a:rPr lang="en-US" sz="2000" dirty="0">
                  <a:effectLst>
                    <a:outerShdw blurRad="38100" dist="38100" dir="2700000" algn="tl">
                      <a:srgbClr val="000000"/>
                    </a:outerShdw>
                  </a:effectLst>
                  <a:latin typeface="Arial" charset="0"/>
                </a:rPr>
                <a:t>*</a:t>
              </a:r>
            </a:p>
          </p:txBody>
        </p:sp>
        <p:sp>
          <p:nvSpPr>
            <p:cNvPr id="532504" name="Text Box 24"/>
            <p:cNvSpPr txBox="1">
              <a:spLocks noChangeArrowheads="1"/>
            </p:cNvSpPr>
            <p:nvPr/>
          </p:nvSpPr>
          <p:spPr bwMode="auto">
            <a:xfrm>
              <a:off x="2570" y="2040"/>
              <a:ext cx="202" cy="277"/>
            </a:xfrm>
            <a:prstGeom prst="rect">
              <a:avLst/>
            </a:prstGeom>
            <a:noFill/>
            <a:ln w="28575" algn="ctr">
              <a:noFill/>
              <a:miter lim="800000"/>
              <a:headEnd/>
              <a:tailEnd/>
            </a:ln>
            <a:effectLst/>
          </p:spPr>
          <p:txBody>
            <a:bodyPr wrap="none">
              <a:spAutoFit/>
            </a:bodyPr>
            <a:lstStyle/>
            <a:p>
              <a:pPr algn="ctr" eaLnBrk="0" hangingPunct="0"/>
              <a:r>
                <a:rPr lang="en-US" sz="2000" dirty="0">
                  <a:effectLst>
                    <a:outerShdw blurRad="38100" dist="38100" dir="2700000" algn="tl">
                      <a:srgbClr val="000000"/>
                    </a:outerShdw>
                  </a:effectLst>
                  <a:latin typeface="Arial" charset="0"/>
                </a:rPr>
                <a:t>*</a:t>
              </a:r>
            </a:p>
          </p:txBody>
        </p:sp>
        <p:sp>
          <p:nvSpPr>
            <p:cNvPr id="532505" name="Text Box 25"/>
            <p:cNvSpPr txBox="1">
              <a:spLocks noChangeArrowheads="1"/>
            </p:cNvSpPr>
            <p:nvPr/>
          </p:nvSpPr>
          <p:spPr bwMode="auto">
            <a:xfrm>
              <a:off x="2992" y="2289"/>
              <a:ext cx="202" cy="276"/>
            </a:xfrm>
            <a:prstGeom prst="rect">
              <a:avLst/>
            </a:prstGeom>
            <a:noFill/>
            <a:ln w="28575" algn="ctr">
              <a:noFill/>
              <a:miter lim="800000"/>
              <a:headEnd/>
              <a:tailEnd/>
            </a:ln>
            <a:effectLst/>
          </p:spPr>
          <p:txBody>
            <a:bodyPr wrap="none">
              <a:spAutoFit/>
            </a:bodyPr>
            <a:lstStyle/>
            <a:p>
              <a:pPr algn="ctr" eaLnBrk="0" hangingPunct="0"/>
              <a:r>
                <a:rPr lang="en-US" sz="2000" dirty="0">
                  <a:effectLst>
                    <a:outerShdw blurRad="38100" dist="38100" dir="2700000" algn="tl">
                      <a:srgbClr val="000000"/>
                    </a:outerShdw>
                  </a:effectLst>
                  <a:latin typeface="Arial" charset="0"/>
                </a:rPr>
                <a:t>*</a:t>
              </a:r>
            </a:p>
          </p:txBody>
        </p:sp>
        <p:sp>
          <p:nvSpPr>
            <p:cNvPr id="532506" name="Rectangle 26"/>
            <p:cNvSpPr>
              <a:spLocks noChangeArrowheads="1"/>
            </p:cNvSpPr>
            <p:nvPr/>
          </p:nvSpPr>
          <p:spPr bwMode="auto">
            <a:xfrm rot="10800000" flipV="1">
              <a:off x="1449" y="768"/>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Project</a:t>
              </a:r>
            </a:p>
            <a:p>
              <a:pPr algn="ctr" eaLnBrk="0" hangingPunct="0"/>
              <a:r>
                <a:rPr lang="en-US" sz="1600">
                  <a:solidFill>
                    <a:schemeClr val="bg2"/>
                  </a:solidFill>
                  <a:effectLst>
                    <a:outerShdw blurRad="38100" dist="38100" dir="2700000" algn="tl">
                      <a:srgbClr val="C0C0C0"/>
                    </a:outerShdw>
                  </a:effectLst>
                  <a:latin typeface="Arial" charset="0"/>
                </a:rPr>
                <a:t>Structure</a:t>
              </a:r>
            </a:p>
          </p:txBody>
        </p:sp>
        <p:sp>
          <p:nvSpPr>
            <p:cNvPr id="532507" name="Rectangle 27"/>
            <p:cNvSpPr>
              <a:spLocks noChangeArrowheads="1"/>
            </p:cNvSpPr>
            <p:nvPr/>
          </p:nvSpPr>
          <p:spPr bwMode="auto">
            <a:xfrm rot="10800000" flipV="1">
              <a:off x="2768" y="768"/>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Iteration</a:t>
              </a:r>
            </a:p>
            <a:p>
              <a:pPr algn="ctr" eaLnBrk="0" hangingPunct="0"/>
              <a:r>
                <a:rPr lang="en-US" sz="1600">
                  <a:solidFill>
                    <a:schemeClr val="bg2"/>
                  </a:solidFill>
                  <a:effectLst>
                    <a:outerShdw blurRad="38100" dist="38100" dir="2700000" algn="tl">
                      <a:srgbClr val="C0C0C0"/>
                    </a:outerShdw>
                  </a:effectLst>
                  <a:latin typeface="Arial" charset="0"/>
                </a:rPr>
                <a:t>Structure</a:t>
              </a:r>
            </a:p>
          </p:txBody>
        </p:sp>
        <p:sp>
          <p:nvSpPr>
            <p:cNvPr id="532508" name="Rectangle 28"/>
            <p:cNvSpPr>
              <a:spLocks noChangeArrowheads="1"/>
            </p:cNvSpPr>
            <p:nvPr/>
          </p:nvSpPr>
          <p:spPr bwMode="auto">
            <a:xfrm rot="10800000" flipV="1">
              <a:off x="2062" y="1590"/>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Work</a:t>
              </a:r>
            </a:p>
            <a:p>
              <a:pPr algn="ctr" eaLnBrk="0" hangingPunct="0"/>
              <a:r>
                <a:rPr lang="en-US" sz="1600">
                  <a:solidFill>
                    <a:schemeClr val="bg2"/>
                  </a:solidFill>
                  <a:effectLst>
                    <a:outerShdw blurRad="38100" dist="38100" dir="2700000" algn="tl">
                      <a:srgbClr val="C0C0C0"/>
                    </a:outerShdw>
                  </a:effectLst>
                  <a:latin typeface="Arial" charset="0"/>
                </a:rPr>
                <a:t>Item</a:t>
              </a:r>
            </a:p>
          </p:txBody>
        </p:sp>
        <p:grpSp>
          <p:nvGrpSpPr>
            <p:cNvPr id="3" name="Group 29"/>
            <p:cNvGrpSpPr>
              <a:grpSpLocks/>
            </p:cNvGrpSpPr>
            <p:nvPr/>
          </p:nvGrpSpPr>
          <p:grpSpPr bwMode="auto">
            <a:xfrm>
              <a:off x="1188" y="2039"/>
              <a:ext cx="2574" cy="1657"/>
              <a:chOff x="1188" y="2039"/>
              <a:chExt cx="2574" cy="1657"/>
            </a:xfrm>
          </p:grpSpPr>
          <p:sp>
            <p:nvSpPr>
              <p:cNvPr id="532510" name="Line 30"/>
              <p:cNvSpPr>
                <a:spLocks noChangeShapeType="1"/>
              </p:cNvSpPr>
              <p:nvPr/>
            </p:nvSpPr>
            <p:spPr bwMode="auto">
              <a:xfrm>
                <a:off x="1188" y="2039"/>
                <a:ext cx="0" cy="1417"/>
              </a:xfrm>
              <a:prstGeom prst="line">
                <a:avLst/>
              </a:prstGeom>
              <a:noFill/>
              <a:ln w="28575" cap="rnd">
                <a:solidFill>
                  <a:schemeClr val="tx1"/>
                </a:solidFill>
                <a:prstDash val="sysDot"/>
                <a:round/>
                <a:headEnd/>
                <a:tailEnd/>
              </a:ln>
              <a:effectLst/>
            </p:spPr>
            <p:txBody>
              <a:bodyPr wrap="none" anchor="ctr"/>
              <a:lstStyle/>
              <a:p>
                <a:endParaRPr lang="en-GB"/>
              </a:p>
            </p:txBody>
          </p:sp>
          <p:sp>
            <p:nvSpPr>
              <p:cNvPr id="532511" name="Line 31"/>
              <p:cNvSpPr>
                <a:spLocks noChangeShapeType="1"/>
              </p:cNvSpPr>
              <p:nvPr/>
            </p:nvSpPr>
            <p:spPr bwMode="auto">
              <a:xfrm>
                <a:off x="2239" y="3468"/>
                <a:ext cx="943" cy="0"/>
              </a:xfrm>
              <a:prstGeom prst="line">
                <a:avLst/>
              </a:prstGeom>
              <a:noFill/>
              <a:ln w="28575" cap="rnd">
                <a:solidFill>
                  <a:schemeClr val="tx1"/>
                </a:solidFill>
                <a:prstDash val="sysDot"/>
                <a:round/>
                <a:headEnd/>
                <a:tailEnd/>
              </a:ln>
              <a:effectLst/>
            </p:spPr>
            <p:txBody>
              <a:bodyPr wrap="none" anchor="ctr"/>
              <a:lstStyle/>
              <a:p>
                <a:endParaRPr lang="en-GB"/>
              </a:p>
            </p:txBody>
          </p:sp>
          <p:sp>
            <p:nvSpPr>
              <p:cNvPr id="532512" name="Line 32"/>
              <p:cNvSpPr>
                <a:spLocks noChangeShapeType="1"/>
              </p:cNvSpPr>
              <p:nvPr/>
            </p:nvSpPr>
            <p:spPr bwMode="auto">
              <a:xfrm>
                <a:off x="3286" y="2892"/>
                <a:ext cx="0" cy="480"/>
              </a:xfrm>
              <a:prstGeom prst="line">
                <a:avLst/>
              </a:prstGeom>
              <a:noFill/>
              <a:ln w="28575" cap="rnd">
                <a:solidFill>
                  <a:schemeClr val="tx1"/>
                </a:solidFill>
                <a:prstDash val="sysDot"/>
                <a:round/>
                <a:headEnd/>
                <a:tailEnd/>
              </a:ln>
              <a:effectLst/>
            </p:spPr>
            <p:txBody>
              <a:bodyPr wrap="none" anchor="ctr"/>
              <a:lstStyle/>
              <a:p>
                <a:endParaRPr lang="en-GB"/>
              </a:p>
            </p:txBody>
          </p:sp>
          <p:sp>
            <p:nvSpPr>
              <p:cNvPr id="532513" name="Line 33"/>
              <p:cNvSpPr>
                <a:spLocks noChangeShapeType="1"/>
              </p:cNvSpPr>
              <p:nvPr/>
            </p:nvSpPr>
            <p:spPr bwMode="auto">
              <a:xfrm>
                <a:off x="1188" y="3434"/>
                <a:ext cx="1051" cy="0"/>
              </a:xfrm>
              <a:prstGeom prst="line">
                <a:avLst/>
              </a:prstGeom>
              <a:noFill/>
              <a:ln w="28575" cap="rnd">
                <a:solidFill>
                  <a:schemeClr val="tx1"/>
                </a:solidFill>
                <a:prstDash val="sysDot"/>
                <a:round/>
                <a:headEnd/>
                <a:tailEnd/>
              </a:ln>
              <a:effectLst/>
            </p:spPr>
            <p:txBody>
              <a:bodyPr wrap="none" anchor="ctr"/>
              <a:lstStyle/>
              <a:p>
                <a:endParaRPr lang="en-GB"/>
              </a:p>
            </p:txBody>
          </p:sp>
          <p:cxnSp>
            <p:nvCxnSpPr>
              <p:cNvPr id="532514" name="AutoShape 34"/>
              <p:cNvCxnSpPr>
                <a:cxnSpLocks noChangeShapeType="1"/>
              </p:cNvCxnSpPr>
              <p:nvPr/>
            </p:nvCxnSpPr>
            <p:spPr bwMode="auto">
              <a:xfrm>
                <a:off x="2338" y="2700"/>
                <a:ext cx="666" cy="660"/>
              </a:xfrm>
              <a:prstGeom prst="bentConnector3">
                <a:avLst>
                  <a:gd name="adj1" fmla="val 49852"/>
                </a:avLst>
              </a:prstGeom>
              <a:noFill/>
              <a:ln w="28575" cap="rnd">
                <a:solidFill>
                  <a:schemeClr val="tx1"/>
                </a:solidFill>
                <a:prstDash val="sysDot"/>
                <a:miter lim="800000"/>
                <a:headEnd/>
                <a:tailEnd/>
              </a:ln>
              <a:effectLst/>
            </p:spPr>
          </p:cxnSp>
          <p:sp>
            <p:nvSpPr>
              <p:cNvPr id="532515" name="Rectangle 35"/>
              <p:cNvSpPr>
                <a:spLocks noChangeArrowheads="1"/>
              </p:cNvSpPr>
              <p:nvPr/>
            </p:nvSpPr>
            <p:spPr bwMode="auto">
              <a:xfrm rot="10800000" flipV="1">
                <a:off x="1380" y="3228"/>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Label</a:t>
                </a:r>
              </a:p>
            </p:txBody>
          </p:sp>
          <p:sp>
            <p:nvSpPr>
              <p:cNvPr id="532516" name="Rectangle 36"/>
              <p:cNvSpPr>
                <a:spLocks noChangeArrowheads="1"/>
              </p:cNvSpPr>
              <p:nvPr/>
            </p:nvSpPr>
            <p:spPr bwMode="auto">
              <a:xfrm rot="10800000" flipV="1">
                <a:off x="2820" y="3228"/>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dirty="0">
                    <a:solidFill>
                      <a:schemeClr val="bg2"/>
                    </a:solidFill>
                    <a:effectLst>
                      <a:outerShdw blurRad="38100" dist="38100" dir="2700000" algn="tl">
                        <a:srgbClr val="C0C0C0"/>
                      </a:outerShdw>
                    </a:effectLst>
                    <a:latin typeface="Arial" charset="0"/>
                  </a:rPr>
                  <a:t>Versioned</a:t>
                </a:r>
              </a:p>
              <a:p>
                <a:pPr algn="ctr" eaLnBrk="0" hangingPunct="0"/>
                <a:r>
                  <a:rPr lang="en-US" sz="1600" dirty="0">
                    <a:solidFill>
                      <a:schemeClr val="bg2"/>
                    </a:solidFill>
                    <a:effectLst>
                      <a:outerShdw blurRad="38100" dist="38100" dir="2700000" algn="tl">
                        <a:srgbClr val="C0C0C0"/>
                      </a:outerShdw>
                    </a:effectLst>
                    <a:latin typeface="Arial" charset="0"/>
                  </a:rPr>
                  <a:t>Item</a:t>
                </a:r>
              </a:p>
            </p:txBody>
          </p:sp>
          <p:sp>
            <p:nvSpPr>
              <p:cNvPr id="532517" name="Rectangle 37"/>
              <p:cNvSpPr>
                <a:spLocks noChangeArrowheads="1"/>
              </p:cNvSpPr>
              <p:nvPr/>
            </p:nvSpPr>
            <p:spPr bwMode="auto">
              <a:xfrm rot="10800000" flipV="1">
                <a:off x="1395" y="2466"/>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dirty="0">
                    <a:solidFill>
                      <a:schemeClr val="bg2"/>
                    </a:solidFill>
                    <a:effectLst>
                      <a:outerShdw blurRad="38100" dist="38100" dir="2700000" algn="tl">
                        <a:srgbClr val="C0C0C0"/>
                      </a:outerShdw>
                    </a:effectLst>
                    <a:latin typeface="Arial" charset="0"/>
                  </a:rPr>
                  <a:t>Latest</a:t>
                </a:r>
              </a:p>
              <a:p>
                <a:pPr algn="ctr" eaLnBrk="0" hangingPunct="0"/>
                <a:r>
                  <a:rPr lang="en-US" sz="1600" dirty="0" smtClean="0">
                    <a:solidFill>
                      <a:schemeClr val="bg2"/>
                    </a:solidFill>
                    <a:effectLst>
                      <a:outerShdw blurRad="38100" dist="38100" dir="2700000" algn="tl">
                        <a:srgbClr val="C0C0C0"/>
                      </a:outerShdw>
                    </a:effectLst>
                    <a:latin typeface="Arial" charset="0"/>
                  </a:rPr>
                  <a:t>Version</a:t>
                </a:r>
                <a:endParaRPr lang="en-US" sz="1600" dirty="0">
                  <a:solidFill>
                    <a:schemeClr val="bg2"/>
                  </a:solidFill>
                  <a:effectLst>
                    <a:outerShdw blurRad="38100" dist="38100" dir="2700000" algn="tl">
                      <a:srgbClr val="C0C0C0"/>
                    </a:outerShdw>
                  </a:effectLst>
                  <a:latin typeface="Arial" charset="0"/>
                </a:endParaRPr>
              </a:p>
            </p:txBody>
          </p:sp>
          <p:sp>
            <p:nvSpPr>
              <p:cNvPr id="532518" name="Rectangle 38"/>
              <p:cNvSpPr>
                <a:spLocks noChangeArrowheads="1"/>
              </p:cNvSpPr>
              <p:nvPr/>
            </p:nvSpPr>
            <p:spPr bwMode="auto">
              <a:xfrm rot="10800000" flipV="1">
                <a:off x="2781" y="2466"/>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Changeset</a:t>
                </a:r>
              </a:p>
            </p:txBody>
          </p:sp>
        </p:grpSp>
        <p:sp>
          <p:nvSpPr>
            <p:cNvPr id="532519" name="Rectangle 39"/>
            <p:cNvSpPr>
              <a:spLocks noChangeArrowheads="1"/>
            </p:cNvSpPr>
            <p:nvPr/>
          </p:nvSpPr>
          <p:spPr bwMode="auto">
            <a:xfrm rot="10800000" flipV="1">
              <a:off x="727" y="1590"/>
              <a:ext cx="941"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Build</a:t>
              </a:r>
            </a:p>
          </p:txBody>
        </p:sp>
        <p:sp>
          <p:nvSpPr>
            <p:cNvPr id="532520" name="Rectangle 40"/>
            <p:cNvSpPr>
              <a:spLocks noChangeArrowheads="1"/>
            </p:cNvSpPr>
            <p:nvPr/>
          </p:nvSpPr>
          <p:spPr bwMode="auto">
            <a:xfrm rot="10800000" flipV="1">
              <a:off x="3474" y="1590"/>
              <a:ext cx="942" cy="468"/>
            </a:xfrm>
            <a:prstGeom prst="rect">
              <a:avLst/>
            </a:prstGeom>
            <a:gradFill rotWithShape="0">
              <a:gsLst>
                <a:gs pos="0">
                  <a:schemeClr val="tx1">
                    <a:gamma/>
                    <a:shade val="56078"/>
                    <a:invGamma/>
                  </a:schemeClr>
                </a:gs>
                <a:gs pos="50000">
                  <a:schemeClr val="tx1"/>
                </a:gs>
                <a:gs pos="100000">
                  <a:schemeClr val="tx1">
                    <a:gamma/>
                    <a:shade val="56078"/>
                    <a:invGamma/>
                  </a:schemeClr>
                </a:gs>
              </a:gsLst>
              <a:lin ang="2700000" scaled="1"/>
            </a:gradFill>
            <a:ln w="12700"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lgn="ctr" eaLnBrk="0" hangingPunct="0"/>
              <a:r>
                <a:rPr lang="en-US" sz="1600">
                  <a:solidFill>
                    <a:schemeClr val="bg2"/>
                  </a:solidFill>
                  <a:effectLst>
                    <a:outerShdw blurRad="38100" dist="38100" dir="2700000" algn="tl">
                      <a:srgbClr val="C0C0C0"/>
                    </a:outerShdw>
                  </a:effectLst>
                  <a:latin typeface="Arial" charset="0"/>
                </a:rPr>
                <a:t>Test</a:t>
              </a:r>
            </a:p>
            <a:p>
              <a:pPr algn="ctr" eaLnBrk="0" hangingPunct="0"/>
              <a:r>
                <a:rPr lang="en-US" sz="1600">
                  <a:solidFill>
                    <a:schemeClr val="bg2"/>
                  </a:solidFill>
                  <a:effectLst>
                    <a:outerShdw blurRad="38100" dist="38100" dir="2700000" algn="tl">
                      <a:srgbClr val="C0C0C0"/>
                    </a:outerShdw>
                  </a:effectLst>
                  <a:latin typeface="Arial" charset="0"/>
                </a:rPr>
                <a:t>Result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81000" y="228600"/>
            <a:ext cx="8382000" cy="590931"/>
          </a:xfrm>
        </p:spPr>
        <p:txBody>
          <a:bodyPr/>
          <a:lstStyle/>
          <a:p>
            <a:r>
              <a:rPr lang="en-US" sz="3600" dirty="0" smtClean="0"/>
              <a:t>Project Velocity</a:t>
            </a:r>
          </a:p>
        </p:txBody>
      </p:sp>
      <p:pic>
        <p:nvPicPr>
          <p:cNvPr id="95235" name="Rectangle 19457"/>
          <p:cNvPicPr>
            <a:picLocks noChangeAspect="1" noChangeArrowheads="1"/>
          </p:cNvPicPr>
          <p:nvPr/>
        </p:nvPicPr>
        <p:blipFill>
          <a:blip r:embed="rId3"/>
          <a:srcRect l="645" t="7344" r="6569" b="7561"/>
          <a:stretch>
            <a:fillRect/>
          </a:stretch>
        </p:blipFill>
        <p:spPr bwMode="auto">
          <a:xfrm>
            <a:off x="457200" y="1066800"/>
            <a:ext cx="8229600" cy="5319713"/>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Rectangle 21505"/>
          <p:cNvPicPr>
            <a:picLocks noChangeAspect="1" noChangeArrowheads="1"/>
          </p:cNvPicPr>
          <p:nvPr/>
        </p:nvPicPr>
        <p:blipFill>
          <a:blip r:embed="rId3"/>
          <a:srcRect l="850" t="24371" r="8279" b="6262"/>
          <a:stretch>
            <a:fillRect/>
          </a:stretch>
        </p:blipFill>
        <p:spPr bwMode="auto">
          <a:xfrm>
            <a:off x="457200" y="1097142"/>
            <a:ext cx="8229600" cy="4952822"/>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124931" name="Rectangle 3"/>
          <p:cNvSpPr>
            <a:spLocks noGrp="1" noChangeArrowheads="1"/>
          </p:cNvSpPr>
          <p:nvPr>
            <p:ph type="title"/>
          </p:nvPr>
        </p:nvSpPr>
        <p:spPr>
          <a:xfrm>
            <a:off x="381000" y="228600"/>
            <a:ext cx="8382000" cy="590931"/>
          </a:xfrm>
        </p:spPr>
        <p:txBody>
          <a:bodyPr/>
          <a:lstStyle/>
          <a:p>
            <a:r>
              <a:rPr lang="en-US" sz="3600" dirty="0" smtClean="0"/>
              <a:t>Underestimating</a:t>
            </a: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Title 406529"/>
          <p:cNvSpPr>
            <a:spLocks noGrp="1" noChangeArrowheads="1"/>
          </p:cNvSpPr>
          <p:nvPr>
            <p:ph type="title"/>
          </p:nvPr>
        </p:nvSpPr>
        <p:spPr>
          <a:xfrm>
            <a:off x="381000" y="228600"/>
            <a:ext cx="8382000" cy="535531"/>
          </a:xfrm>
        </p:spPr>
        <p:txBody>
          <a:bodyPr/>
          <a:lstStyle/>
          <a:p>
            <a:r>
              <a:rPr lang="en-US" sz="3200" dirty="0" smtClean="0"/>
              <a:t>Where Do We Need To Shift Resources?</a:t>
            </a:r>
          </a:p>
        </p:txBody>
      </p:sp>
      <p:pic>
        <p:nvPicPr>
          <p:cNvPr id="122883" name="Rectangle 20481"/>
          <p:cNvPicPr>
            <a:picLocks noChangeAspect="1" noChangeArrowheads="1"/>
          </p:cNvPicPr>
          <p:nvPr/>
        </p:nvPicPr>
        <p:blipFill>
          <a:blip r:embed="rId3"/>
          <a:srcRect l="169" t="3708" r="4880" b="10860"/>
          <a:stretch>
            <a:fillRect/>
          </a:stretch>
        </p:blipFill>
        <p:spPr bwMode="auto">
          <a:xfrm>
            <a:off x="457200" y="1066800"/>
            <a:ext cx="8229600" cy="5383213"/>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1000" y="228600"/>
            <a:ext cx="8382000" cy="590931"/>
          </a:xfrm>
        </p:spPr>
        <p:txBody>
          <a:bodyPr/>
          <a:lstStyle/>
          <a:p>
            <a:r>
              <a:rPr lang="en-GB" sz="3600" dirty="0"/>
              <a:t>Sprint </a:t>
            </a:r>
            <a:r>
              <a:rPr lang="en-GB" sz="3600" dirty="0" err="1"/>
              <a:t>Burndown</a:t>
            </a:r>
            <a:r>
              <a:rPr lang="en-GB" sz="3600" dirty="0"/>
              <a:t> </a:t>
            </a:r>
          </a:p>
        </p:txBody>
      </p:sp>
      <p:sp>
        <p:nvSpPr>
          <p:cNvPr id="3075" name="Rectangle 3"/>
          <p:cNvSpPr>
            <a:spLocks noGrp="1" noChangeArrowheads="1"/>
          </p:cNvSpPr>
          <p:nvPr>
            <p:ph type="body" idx="1"/>
          </p:nvPr>
        </p:nvSpPr>
        <p:spPr>
          <a:xfrm>
            <a:off x="387350" y="1412875"/>
            <a:ext cx="8410575" cy="530225"/>
          </a:xfrm>
        </p:spPr>
        <p:txBody>
          <a:bodyPr/>
          <a:lstStyle/>
          <a:p>
            <a:endParaRPr lang="en-US"/>
          </a:p>
        </p:txBody>
      </p:sp>
      <p:pic>
        <p:nvPicPr>
          <p:cNvPr id="3077" name="Picture 5" descr="SB_complete"/>
          <p:cNvPicPr>
            <a:picLocks noChangeAspect="1" noChangeArrowheads="1"/>
          </p:cNvPicPr>
          <p:nvPr/>
        </p:nvPicPr>
        <p:blipFill>
          <a:blip r:embed="rId3"/>
          <a:srcRect/>
          <a:stretch>
            <a:fillRect/>
          </a:stretch>
        </p:blipFill>
        <p:spPr bwMode="auto">
          <a:xfrm>
            <a:off x="250001" y="1071546"/>
            <a:ext cx="8643998" cy="4688811"/>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Ad-hoc reports</a:t>
            </a:r>
            <a:endParaRPr lang="en-GB" dirty="0"/>
          </a:p>
        </p:txBody>
      </p:sp>
      <p:pic>
        <p:nvPicPr>
          <p:cNvPr id="3" name="Picture 3"/>
          <p:cNvPicPr>
            <a:picLocks noChangeAspect="1" noChangeArrowheads="1"/>
          </p:cNvPicPr>
          <p:nvPr/>
        </p:nvPicPr>
        <p:blipFill>
          <a:blip r:embed="rId2"/>
          <a:srcRect/>
          <a:stretch>
            <a:fillRect/>
          </a:stretch>
        </p:blipFill>
        <p:spPr bwMode="auto">
          <a:xfrm>
            <a:off x="776351" y="1000108"/>
            <a:ext cx="7591298" cy="5500726"/>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86" name="Rectangle 29697"/>
          <p:cNvPicPr>
            <a:picLocks noChangeAspect="1" noChangeArrowheads="1"/>
          </p:cNvPicPr>
          <p:nvPr/>
        </p:nvPicPr>
        <p:blipFill>
          <a:blip r:embed="rId3"/>
          <a:srcRect l="5070"/>
          <a:stretch>
            <a:fillRect/>
          </a:stretch>
        </p:blipFill>
        <p:spPr bwMode="auto">
          <a:xfrm>
            <a:off x="382588" y="1166813"/>
            <a:ext cx="8380412" cy="5375275"/>
          </a:xfrm>
          <a:prstGeom prst="rect">
            <a:avLst/>
          </a:prstGeom>
          <a:noFill/>
          <a:ln w="9525">
            <a:noFill/>
            <a:miter lim="800000"/>
            <a:headEnd/>
            <a:tailEnd/>
          </a:ln>
        </p:spPr>
      </p:pic>
      <p:sp>
        <p:nvSpPr>
          <p:cNvPr id="502787" name="Rectangle 3"/>
          <p:cNvSpPr>
            <a:spLocks noGrp="1" noChangeArrowheads="1"/>
          </p:cNvSpPr>
          <p:nvPr>
            <p:ph type="title"/>
          </p:nvPr>
        </p:nvSpPr>
        <p:spPr>
          <a:xfrm>
            <a:off x="381000" y="228600"/>
            <a:ext cx="8382000" cy="530225"/>
          </a:xfrm>
        </p:spPr>
        <p:txBody>
          <a:bodyPr/>
          <a:lstStyle/>
          <a:p>
            <a:r>
              <a:rPr lang="en-US" sz="3200"/>
              <a:t>What Requirements Haven’t Been Tested?</a:t>
            </a:r>
            <a:endParaRPr lang="en-US"/>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Rectangle 34817"/>
          <p:cNvPicPr>
            <a:picLocks noChangeAspect="1" noChangeArrowheads="1"/>
          </p:cNvPicPr>
          <p:nvPr/>
        </p:nvPicPr>
        <p:blipFill>
          <a:blip r:embed="rId3"/>
          <a:srcRect l="873" t="26407" r="5708" b="3668"/>
          <a:stretch>
            <a:fillRect/>
          </a:stretch>
        </p:blipFill>
        <p:spPr bwMode="auto">
          <a:xfrm>
            <a:off x="410754" y="1066800"/>
            <a:ext cx="8276046" cy="5141913"/>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126979" name="Rectangle 3"/>
          <p:cNvSpPr>
            <a:spLocks noGrp="1" noChangeArrowheads="1"/>
          </p:cNvSpPr>
          <p:nvPr>
            <p:ph type="title"/>
          </p:nvPr>
        </p:nvSpPr>
        <p:spPr>
          <a:xfrm>
            <a:off x="381000" y="228600"/>
            <a:ext cx="8382000" cy="590931"/>
          </a:xfrm>
        </p:spPr>
        <p:txBody>
          <a:bodyPr/>
          <a:lstStyle/>
          <a:p>
            <a:r>
              <a:rPr lang="en-US" sz="3600" dirty="0" smtClean="0"/>
              <a:t>Scope Creep</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r>
              <a:rPr lang="en-GB" dirty="0"/>
              <a:t>Visual Studio Client Tools</a:t>
            </a:r>
          </a:p>
        </p:txBody>
      </p:sp>
      <p:grpSp>
        <p:nvGrpSpPr>
          <p:cNvPr id="2" name="Group 113"/>
          <p:cNvGrpSpPr>
            <a:grpSpLocks/>
          </p:cNvGrpSpPr>
          <p:nvPr/>
        </p:nvGrpSpPr>
        <p:grpSpPr bwMode="auto">
          <a:xfrm>
            <a:off x="382588" y="1143000"/>
            <a:ext cx="4192587" cy="2667000"/>
            <a:chOff x="241" y="720"/>
            <a:chExt cx="2641" cy="1680"/>
          </a:xfrm>
        </p:grpSpPr>
        <p:pic>
          <p:nvPicPr>
            <p:cNvPr id="446501" name="Picture 37" descr="large horizontal glass rectangle 3"/>
            <p:cNvPicPr>
              <a:picLocks noChangeAspect="1" noChangeArrowheads="1"/>
            </p:cNvPicPr>
            <p:nvPr/>
          </p:nvPicPr>
          <p:blipFill>
            <a:blip r:embed="rId4"/>
            <a:srcRect/>
            <a:stretch>
              <a:fillRect/>
            </a:stretch>
          </p:blipFill>
          <p:spPr bwMode="auto">
            <a:xfrm>
              <a:off x="241" y="720"/>
              <a:ext cx="2641" cy="1680"/>
            </a:xfrm>
            <a:prstGeom prst="rect">
              <a:avLst/>
            </a:prstGeom>
            <a:noFill/>
          </p:spPr>
        </p:pic>
        <p:pic>
          <p:nvPicPr>
            <p:cNvPr id="446476" name="Picture 12"/>
            <p:cNvPicPr>
              <a:picLocks noChangeAspect="1" noChangeArrowheads="1"/>
            </p:cNvPicPr>
            <p:nvPr/>
          </p:nvPicPr>
          <p:blipFill>
            <a:blip r:embed="rId5"/>
            <a:stretch>
              <a:fillRect/>
            </a:stretch>
          </p:blipFill>
          <p:spPr bwMode="auto">
            <a:xfrm>
              <a:off x="1170" y="945"/>
              <a:ext cx="1222" cy="648"/>
            </a:xfrm>
            <a:prstGeom prst="rect">
              <a:avLst/>
            </a:prstGeom>
            <a:ln>
              <a:noFill/>
            </a:ln>
            <a:effectLst>
              <a:outerShdw blurRad="50800" dist="38100" dir="2700000" algn="tl" rotWithShape="0">
                <a:prstClr val="black">
                  <a:alpha val="40000"/>
                </a:prstClr>
              </a:outerShdw>
            </a:effectLst>
          </p:spPr>
        </p:pic>
        <p:sp>
          <p:nvSpPr>
            <p:cNvPr id="446480" name="Text Box 16"/>
            <p:cNvSpPr txBox="1">
              <a:spLocks noChangeArrowheads="1"/>
            </p:cNvSpPr>
            <p:nvPr/>
          </p:nvSpPr>
          <p:spPr bwMode="auto">
            <a:xfrm>
              <a:off x="384" y="1680"/>
              <a:ext cx="2257" cy="582"/>
            </a:xfrm>
            <a:prstGeom prst="rect">
              <a:avLst/>
            </a:prstGeom>
            <a:noFill/>
            <a:ln w="12700">
              <a:noFill/>
              <a:miter lim="800000"/>
              <a:headEnd/>
              <a:tailEnd/>
            </a:ln>
            <a:effectLst/>
          </p:spPr>
          <p:txBody>
            <a:bodyPr wrap="none">
              <a:spAutoFit/>
            </a:bodyPr>
            <a:lstStyle/>
            <a:p>
              <a:r>
                <a:rPr lang="en-GB" b="0" dirty="0">
                  <a:effectLst>
                    <a:outerShdw blurRad="50800" dist="38100" dir="2700000" algn="tl" rotWithShape="0">
                      <a:prstClr val="black">
                        <a:alpha val="40000"/>
                      </a:prstClr>
                    </a:outerShdw>
                  </a:effectLst>
                </a:rPr>
                <a:t>Simplify Project Conception</a:t>
              </a:r>
            </a:p>
            <a:p>
              <a:r>
                <a:rPr lang="en-GB" b="0" dirty="0">
                  <a:effectLst>
                    <a:outerShdw blurRad="50800" dist="38100" dir="2700000" algn="tl" rotWithShape="0">
                      <a:prstClr val="black">
                        <a:alpha val="40000"/>
                      </a:prstClr>
                    </a:outerShdw>
                  </a:effectLst>
                </a:rPr>
                <a:t>Design Project Deployment</a:t>
              </a:r>
            </a:p>
            <a:p>
              <a:r>
                <a:rPr lang="en-GB" b="0" dirty="0">
                  <a:effectLst>
                    <a:outerShdw blurRad="50800" dist="38100" dir="2700000" algn="tl" rotWithShape="0">
                      <a:prstClr val="black">
                        <a:alpha val="40000"/>
                      </a:prstClr>
                    </a:outerShdw>
                  </a:effectLst>
                </a:rPr>
                <a:t>Design Service Oriented Projects</a:t>
              </a:r>
            </a:p>
          </p:txBody>
        </p:sp>
        <p:pic>
          <p:nvPicPr>
            <p:cNvPr id="446563" name="Picture 99" descr="Visual Studio 2005 Team Edition Software Developers MSDN Premium an - shadow"/>
            <p:cNvPicPr>
              <a:picLocks noChangeAspect="1" noChangeArrowheads="1"/>
            </p:cNvPicPr>
            <p:nvPr/>
          </p:nvPicPr>
          <p:blipFill>
            <a:blip r:embed="rId6" cstate="screen"/>
            <a:stretch>
              <a:fillRect/>
            </a:stretch>
          </p:blipFill>
          <p:spPr bwMode="auto">
            <a:xfrm>
              <a:off x="423" y="912"/>
              <a:ext cx="529" cy="719"/>
            </a:xfrm>
            <a:prstGeom prst="rect">
              <a:avLst/>
            </a:prstGeom>
            <a:ln>
              <a:noFill/>
            </a:ln>
            <a:effectLst>
              <a:outerShdw blurRad="292100" dist="139700" dir="2700000" algn="tl" rotWithShape="0">
                <a:srgbClr val="333333">
                  <a:alpha val="65000"/>
                </a:srgbClr>
              </a:outerShdw>
            </a:effectLst>
          </p:spPr>
        </p:pic>
      </p:grpSp>
      <p:grpSp>
        <p:nvGrpSpPr>
          <p:cNvPr id="3" name="Group 111"/>
          <p:cNvGrpSpPr>
            <a:grpSpLocks/>
          </p:cNvGrpSpPr>
          <p:nvPr/>
        </p:nvGrpSpPr>
        <p:grpSpPr bwMode="auto">
          <a:xfrm>
            <a:off x="4724400" y="1143000"/>
            <a:ext cx="4192588" cy="2667000"/>
            <a:chOff x="2976" y="720"/>
            <a:chExt cx="2641" cy="1680"/>
          </a:xfrm>
        </p:grpSpPr>
        <p:pic>
          <p:nvPicPr>
            <p:cNvPr id="446511" name="Picture 47" descr="large horizontal glass rectangle 3"/>
            <p:cNvPicPr>
              <a:picLocks noChangeAspect="1" noChangeArrowheads="1"/>
            </p:cNvPicPr>
            <p:nvPr/>
          </p:nvPicPr>
          <p:blipFill>
            <a:blip r:embed="rId4"/>
            <a:srcRect/>
            <a:stretch>
              <a:fillRect/>
            </a:stretch>
          </p:blipFill>
          <p:spPr bwMode="auto">
            <a:xfrm>
              <a:off x="2976" y="720"/>
              <a:ext cx="2641" cy="1680"/>
            </a:xfrm>
            <a:prstGeom prst="rect">
              <a:avLst/>
            </a:prstGeom>
            <a:noFill/>
          </p:spPr>
        </p:pic>
        <p:pic>
          <p:nvPicPr>
            <p:cNvPr id="446473" name="Picture 9"/>
            <p:cNvPicPr>
              <a:picLocks noChangeAspect="1" noChangeArrowheads="1"/>
            </p:cNvPicPr>
            <p:nvPr/>
          </p:nvPicPr>
          <p:blipFill>
            <a:blip r:embed="rId7"/>
            <a:stretch>
              <a:fillRect/>
            </a:stretch>
          </p:blipFill>
          <p:spPr bwMode="auto">
            <a:xfrm>
              <a:off x="3908" y="945"/>
              <a:ext cx="1222" cy="678"/>
            </a:xfrm>
            <a:prstGeom prst="rect">
              <a:avLst/>
            </a:prstGeom>
            <a:ln>
              <a:noFill/>
            </a:ln>
            <a:effectLst>
              <a:outerShdw blurRad="50800" dist="38100" dir="2700000" algn="tl" rotWithShape="0">
                <a:prstClr val="black">
                  <a:alpha val="40000"/>
                </a:prstClr>
              </a:outerShdw>
            </a:effectLst>
          </p:spPr>
        </p:pic>
        <p:sp>
          <p:nvSpPr>
            <p:cNvPr id="446513" name="Text Box 49"/>
            <p:cNvSpPr txBox="1">
              <a:spLocks noChangeArrowheads="1"/>
            </p:cNvSpPr>
            <p:nvPr/>
          </p:nvSpPr>
          <p:spPr bwMode="auto">
            <a:xfrm>
              <a:off x="3119" y="1680"/>
              <a:ext cx="2036" cy="407"/>
            </a:xfrm>
            <a:prstGeom prst="rect">
              <a:avLst/>
            </a:prstGeom>
            <a:noFill/>
            <a:ln w="12700">
              <a:noFill/>
              <a:miter lim="800000"/>
              <a:headEnd/>
              <a:tailEnd/>
            </a:ln>
            <a:effectLst/>
          </p:spPr>
          <p:txBody>
            <a:bodyPr wrap="none">
              <a:spAutoFit/>
            </a:bodyPr>
            <a:lstStyle/>
            <a:p>
              <a:r>
                <a:rPr lang="en-GB" b="0" dirty="0">
                  <a:effectLst>
                    <a:outerShdw blurRad="50800" dist="38100" dir="2700000" algn="tl" rotWithShape="0">
                      <a:prstClr val="black">
                        <a:alpha val="40000"/>
                      </a:prstClr>
                    </a:outerShdw>
                  </a:effectLst>
                </a:rPr>
                <a:t>Improve Code Quality</a:t>
              </a:r>
            </a:p>
            <a:p>
              <a:r>
                <a:rPr lang="en-GB" b="0" dirty="0">
                  <a:effectLst>
                    <a:outerShdw blurRad="50800" dist="38100" dir="2700000" algn="tl" rotWithShape="0">
                      <a:prstClr val="black">
                        <a:alpha val="40000"/>
                      </a:prstClr>
                    </a:outerShdw>
                  </a:effectLst>
                </a:rPr>
                <a:t>Increase Developer Efficiency</a:t>
              </a:r>
            </a:p>
          </p:txBody>
        </p:sp>
        <p:pic>
          <p:nvPicPr>
            <p:cNvPr id="446564" name="Picture 100" descr="Visual Studio 2005 Team Edition Software Developers MSDN Premium an - shadow"/>
            <p:cNvPicPr>
              <a:picLocks noChangeAspect="1" noChangeArrowheads="1"/>
            </p:cNvPicPr>
            <p:nvPr/>
          </p:nvPicPr>
          <p:blipFill>
            <a:blip r:embed="rId8" cstate="screen"/>
            <a:stretch>
              <a:fillRect/>
            </a:stretch>
          </p:blipFill>
          <p:spPr bwMode="auto">
            <a:xfrm>
              <a:off x="3159" y="912"/>
              <a:ext cx="529" cy="719"/>
            </a:xfrm>
            <a:prstGeom prst="rect">
              <a:avLst/>
            </a:prstGeom>
            <a:ln>
              <a:noFill/>
            </a:ln>
            <a:effectLst>
              <a:outerShdw blurRad="292100" dist="139700" dir="2700000" algn="tl" rotWithShape="0">
                <a:srgbClr val="333333">
                  <a:alpha val="65000"/>
                </a:srgbClr>
              </a:outerShdw>
            </a:effectLst>
          </p:spPr>
        </p:pic>
      </p:grpSp>
      <p:grpSp>
        <p:nvGrpSpPr>
          <p:cNvPr id="4" name="Group 112"/>
          <p:cNvGrpSpPr>
            <a:grpSpLocks/>
          </p:cNvGrpSpPr>
          <p:nvPr/>
        </p:nvGrpSpPr>
        <p:grpSpPr bwMode="auto">
          <a:xfrm>
            <a:off x="382588" y="3962400"/>
            <a:ext cx="4192587" cy="2667000"/>
            <a:chOff x="241" y="2496"/>
            <a:chExt cx="2641" cy="1680"/>
          </a:xfrm>
        </p:grpSpPr>
        <p:pic>
          <p:nvPicPr>
            <p:cNvPr id="446516" name="Picture 52" descr="large horizontal glass rectangle 3"/>
            <p:cNvPicPr>
              <a:picLocks noChangeAspect="1" noChangeArrowheads="1"/>
            </p:cNvPicPr>
            <p:nvPr/>
          </p:nvPicPr>
          <p:blipFill>
            <a:blip r:embed="rId4"/>
            <a:srcRect/>
            <a:stretch>
              <a:fillRect/>
            </a:stretch>
          </p:blipFill>
          <p:spPr bwMode="auto">
            <a:xfrm>
              <a:off x="241" y="2496"/>
              <a:ext cx="2641" cy="1680"/>
            </a:xfrm>
            <a:prstGeom prst="rect">
              <a:avLst/>
            </a:prstGeom>
            <a:noFill/>
          </p:spPr>
        </p:pic>
        <p:pic>
          <p:nvPicPr>
            <p:cNvPr id="446470" name="Picture 6"/>
            <p:cNvPicPr>
              <a:picLocks noChangeAspect="1" noChangeArrowheads="1"/>
            </p:cNvPicPr>
            <p:nvPr/>
          </p:nvPicPr>
          <p:blipFill>
            <a:blip r:embed="rId9"/>
            <a:stretch>
              <a:fillRect/>
            </a:stretch>
          </p:blipFill>
          <p:spPr bwMode="auto">
            <a:xfrm>
              <a:off x="1170" y="2700"/>
              <a:ext cx="1222" cy="648"/>
            </a:xfrm>
            <a:prstGeom prst="rect">
              <a:avLst/>
            </a:prstGeom>
            <a:ln>
              <a:noFill/>
            </a:ln>
            <a:effectLst>
              <a:outerShdw blurRad="50800" dist="38100" dir="2700000" algn="tl" rotWithShape="0">
                <a:prstClr val="black">
                  <a:alpha val="40000"/>
                </a:prstClr>
              </a:outerShdw>
            </a:effectLst>
          </p:spPr>
        </p:pic>
        <p:sp>
          <p:nvSpPr>
            <p:cNvPr id="446518" name="Text Box 54"/>
            <p:cNvSpPr txBox="1">
              <a:spLocks noChangeArrowheads="1"/>
            </p:cNvSpPr>
            <p:nvPr/>
          </p:nvSpPr>
          <p:spPr bwMode="auto">
            <a:xfrm>
              <a:off x="384" y="3456"/>
              <a:ext cx="1692" cy="582"/>
            </a:xfrm>
            <a:prstGeom prst="rect">
              <a:avLst/>
            </a:prstGeom>
            <a:noFill/>
            <a:ln w="12700">
              <a:noFill/>
              <a:miter lim="800000"/>
              <a:headEnd/>
              <a:tailEnd/>
            </a:ln>
            <a:effectLst/>
          </p:spPr>
          <p:txBody>
            <a:bodyPr wrap="none">
              <a:spAutoFit/>
            </a:bodyPr>
            <a:lstStyle/>
            <a:p>
              <a:r>
                <a:rPr lang="en-GB" b="0" dirty="0" smtClean="0">
                  <a:effectLst>
                    <a:outerShdw blurRad="50800" dist="38100" dir="2700000" algn="tl" rotWithShape="0">
                      <a:prstClr val="black">
                        <a:alpha val="40000"/>
                      </a:prstClr>
                    </a:outerShdw>
                  </a:effectLst>
                </a:rPr>
                <a:t>Manage Test Cases</a:t>
              </a:r>
            </a:p>
            <a:p>
              <a:r>
                <a:rPr lang="en-GB" b="0" dirty="0" smtClean="0">
                  <a:effectLst>
                    <a:outerShdw blurRad="50800" dist="38100" dir="2700000" algn="tl" rotWithShape="0">
                      <a:prstClr val="black">
                        <a:alpha val="40000"/>
                      </a:prstClr>
                    </a:outerShdw>
                  </a:effectLst>
                </a:rPr>
                <a:t>Load </a:t>
              </a:r>
              <a:r>
                <a:rPr lang="en-GB" b="0" dirty="0">
                  <a:effectLst>
                    <a:outerShdw blurRad="50800" dist="38100" dir="2700000" algn="tl" rotWithShape="0">
                      <a:prstClr val="black">
                        <a:alpha val="40000"/>
                      </a:prstClr>
                    </a:outerShdw>
                  </a:effectLst>
                </a:rPr>
                <a:t>Testing</a:t>
              </a:r>
            </a:p>
            <a:p>
              <a:r>
                <a:rPr lang="en-GB" b="0" dirty="0">
                  <a:effectLst>
                    <a:outerShdw blurRad="50800" dist="38100" dir="2700000" algn="tl" rotWithShape="0">
                      <a:prstClr val="black">
                        <a:alpha val="40000"/>
                      </a:prstClr>
                    </a:outerShdw>
                  </a:effectLst>
                </a:rPr>
                <a:t>Improve Communication</a:t>
              </a:r>
            </a:p>
          </p:txBody>
        </p:sp>
        <p:pic>
          <p:nvPicPr>
            <p:cNvPr id="446565" name="Picture 101" descr="Visual Studio 2005 Team Edition Software Developers MSDN Premium an - shadow"/>
            <p:cNvPicPr>
              <a:picLocks noChangeAspect="1" noChangeArrowheads="1"/>
            </p:cNvPicPr>
            <p:nvPr/>
          </p:nvPicPr>
          <p:blipFill>
            <a:blip r:embed="rId10" cstate="screen"/>
            <a:stretch>
              <a:fillRect/>
            </a:stretch>
          </p:blipFill>
          <p:spPr bwMode="auto">
            <a:xfrm>
              <a:off x="423" y="2688"/>
              <a:ext cx="529" cy="719"/>
            </a:xfrm>
            <a:prstGeom prst="rect">
              <a:avLst/>
            </a:prstGeom>
            <a:ln>
              <a:noFill/>
            </a:ln>
            <a:effectLst>
              <a:outerShdw blurRad="292100" dist="139700" dir="2700000" algn="tl" rotWithShape="0">
                <a:srgbClr val="333333">
                  <a:alpha val="65000"/>
                </a:srgbClr>
              </a:outerShdw>
            </a:effectLst>
          </p:spPr>
        </p:pic>
      </p:grpSp>
      <p:grpSp>
        <p:nvGrpSpPr>
          <p:cNvPr id="5" name="Group 110"/>
          <p:cNvGrpSpPr>
            <a:grpSpLocks/>
          </p:cNvGrpSpPr>
          <p:nvPr/>
        </p:nvGrpSpPr>
        <p:grpSpPr bwMode="auto">
          <a:xfrm>
            <a:off x="4724400" y="3962400"/>
            <a:ext cx="4192588" cy="2667000"/>
            <a:chOff x="2976" y="2496"/>
            <a:chExt cx="2641" cy="1680"/>
          </a:xfrm>
        </p:grpSpPr>
        <p:pic>
          <p:nvPicPr>
            <p:cNvPr id="446523" name="Picture 59" descr="large horizontal glass rectangle 3"/>
            <p:cNvPicPr>
              <a:picLocks noChangeAspect="1" noChangeArrowheads="1"/>
            </p:cNvPicPr>
            <p:nvPr/>
          </p:nvPicPr>
          <p:blipFill>
            <a:blip r:embed="rId4"/>
            <a:srcRect/>
            <a:stretch>
              <a:fillRect/>
            </a:stretch>
          </p:blipFill>
          <p:spPr bwMode="auto">
            <a:xfrm>
              <a:off x="2976" y="2496"/>
              <a:ext cx="2641" cy="1680"/>
            </a:xfrm>
            <a:prstGeom prst="rect">
              <a:avLst/>
            </a:prstGeom>
            <a:noFill/>
          </p:spPr>
        </p:pic>
        <p:pic>
          <p:nvPicPr>
            <p:cNvPr id="446479" name="Picture 15" descr="Big VSTS logo"/>
            <p:cNvPicPr>
              <a:picLocks noChangeAspect="1" noChangeArrowheads="1"/>
            </p:cNvPicPr>
            <p:nvPr/>
          </p:nvPicPr>
          <p:blipFill>
            <a:blip r:embed="rId11"/>
            <a:stretch>
              <a:fillRect/>
            </a:stretch>
          </p:blipFill>
          <p:spPr bwMode="auto">
            <a:xfrm>
              <a:off x="3915" y="2700"/>
              <a:ext cx="1215" cy="644"/>
            </a:xfrm>
            <a:prstGeom prst="rect">
              <a:avLst/>
            </a:prstGeom>
            <a:ln>
              <a:noFill/>
            </a:ln>
            <a:effectLst>
              <a:outerShdw blurRad="50800" dist="38100" dir="2700000" algn="tl" rotWithShape="0">
                <a:prstClr val="black">
                  <a:alpha val="40000"/>
                </a:prstClr>
              </a:outerShdw>
            </a:effectLst>
          </p:spPr>
        </p:pic>
        <p:sp>
          <p:nvSpPr>
            <p:cNvPr id="446525" name="Text Box 61"/>
            <p:cNvSpPr txBox="1">
              <a:spLocks noChangeArrowheads="1"/>
            </p:cNvSpPr>
            <p:nvPr/>
          </p:nvSpPr>
          <p:spPr bwMode="auto">
            <a:xfrm>
              <a:off x="3119" y="3456"/>
              <a:ext cx="2120" cy="582"/>
            </a:xfrm>
            <a:prstGeom prst="rect">
              <a:avLst/>
            </a:prstGeom>
            <a:noFill/>
            <a:ln w="12700">
              <a:noFill/>
              <a:miter lim="800000"/>
              <a:headEnd/>
              <a:tailEnd/>
            </a:ln>
            <a:effectLst/>
          </p:spPr>
          <p:txBody>
            <a:bodyPr wrap="none">
              <a:spAutoFit/>
            </a:bodyPr>
            <a:lstStyle/>
            <a:p>
              <a:r>
                <a:rPr lang="en-GB" b="0" dirty="0" smtClean="0">
                  <a:effectLst>
                    <a:outerShdw blurRad="50800" dist="38100" dir="2700000" algn="tl" rotWithShape="0">
                      <a:prstClr val="black">
                        <a:alpha val="40000"/>
                      </a:prstClr>
                    </a:outerShdw>
                  </a:effectLst>
                </a:rPr>
                <a:t>Schema Versioning </a:t>
              </a:r>
              <a:endParaRPr lang="en-GB" b="0" dirty="0">
                <a:effectLst>
                  <a:outerShdw blurRad="50800" dist="38100" dir="2700000" algn="tl" rotWithShape="0">
                    <a:prstClr val="black">
                      <a:alpha val="40000"/>
                    </a:prstClr>
                  </a:outerShdw>
                </a:effectLst>
              </a:endParaRPr>
            </a:p>
            <a:p>
              <a:r>
                <a:rPr lang="en-GB" b="0" dirty="0" smtClean="0">
                  <a:effectLst>
                    <a:outerShdw blurRad="50800" dist="38100" dir="2700000" algn="tl" rotWithShape="0">
                      <a:prstClr val="black">
                        <a:alpha val="40000"/>
                      </a:prstClr>
                    </a:outerShdw>
                  </a:effectLst>
                </a:rPr>
                <a:t>SQL </a:t>
              </a:r>
              <a:r>
                <a:rPr lang="en-GB" b="0" dirty="0" err="1" smtClean="0">
                  <a:effectLst>
                    <a:outerShdw blurRad="50800" dist="38100" dir="2700000" algn="tl" rotWithShape="0">
                      <a:prstClr val="black">
                        <a:alpha val="40000"/>
                      </a:prstClr>
                    </a:outerShdw>
                  </a:effectLst>
                </a:rPr>
                <a:t>Refactoring</a:t>
              </a:r>
              <a:r>
                <a:rPr lang="en-GB" b="0" dirty="0" smtClean="0">
                  <a:effectLst>
                    <a:outerShdw blurRad="50800" dist="38100" dir="2700000" algn="tl" rotWithShape="0">
                      <a:prstClr val="black">
                        <a:alpha val="40000"/>
                      </a:prstClr>
                    </a:outerShdw>
                  </a:effectLst>
                </a:rPr>
                <a:t> &amp; Unit Testing</a:t>
              </a:r>
              <a:endParaRPr lang="en-GB" b="0" dirty="0">
                <a:effectLst>
                  <a:outerShdw blurRad="50800" dist="38100" dir="2700000" algn="tl" rotWithShape="0">
                    <a:prstClr val="black">
                      <a:alpha val="40000"/>
                    </a:prstClr>
                  </a:outerShdw>
                </a:effectLst>
              </a:endParaRPr>
            </a:p>
            <a:p>
              <a:r>
                <a:rPr lang="en-GB" b="0" dirty="0">
                  <a:effectLst>
                    <a:outerShdw blurRad="50800" dist="38100" dir="2700000" algn="tl" rotWithShape="0">
                      <a:prstClr val="black">
                        <a:alpha val="40000"/>
                      </a:prstClr>
                    </a:outerShdw>
                  </a:effectLst>
                </a:rPr>
                <a:t>Data Generation</a:t>
              </a:r>
            </a:p>
          </p:txBody>
        </p:sp>
        <p:pic>
          <p:nvPicPr>
            <p:cNvPr id="446566" name="Picture 102" descr="Visual Studio 2005 Team Edition Software Developers MSDN Premium an - shadow"/>
            <p:cNvPicPr>
              <a:picLocks noChangeAspect="1" noChangeArrowheads="1"/>
            </p:cNvPicPr>
            <p:nvPr/>
          </p:nvPicPr>
          <p:blipFill>
            <a:blip r:embed="rId12" cstate="screen"/>
            <a:stretch>
              <a:fillRect/>
            </a:stretch>
          </p:blipFill>
          <p:spPr bwMode="auto">
            <a:xfrm>
              <a:off x="3158" y="2688"/>
              <a:ext cx="532" cy="719"/>
            </a:xfrm>
            <a:prstGeom prst="rect">
              <a:avLst/>
            </a:prstGeom>
            <a:ln>
              <a:noFill/>
            </a:ln>
            <a:effectLst>
              <a:outerShdw blurRad="292100" dist="139700" dir="2700000" algn="tl" rotWithShape="0">
                <a:srgbClr val="333333">
                  <a:alpha val="65000"/>
                </a:srgbClr>
              </a:outerShdw>
            </a:effectLst>
          </p:spPr>
        </p:pic>
      </p:grpSp>
      <p:grpSp>
        <p:nvGrpSpPr>
          <p:cNvPr id="6" name="Group 114"/>
          <p:cNvGrpSpPr>
            <a:grpSpLocks/>
          </p:cNvGrpSpPr>
          <p:nvPr/>
        </p:nvGrpSpPr>
        <p:grpSpPr bwMode="auto">
          <a:xfrm>
            <a:off x="1676400" y="2057400"/>
            <a:ext cx="5867400" cy="3786188"/>
            <a:chOff x="1128" y="1296"/>
            <a:chExt cx="3696" cy="2385"/>
          </a:xfrm>
        </p:grpSpPr>
        <p:sp>
          <p:nvSpPr>
            <p:cNvPr id="446556" name="Oval 92"/>
            <p:cNvSpPr>
              <a:spLocks noChangeArrowheads="1"/>
            </p:cNvSpPr>
            <p:nvPr/>
          </p:nvSpPr>
          <p:spPr bwMode="auto">
            <a:xfrm>
              <a:off x="1128" y="1296"/>
              <a:ext cx="3696" cy="2373"/>
            </a:xfrm>
            <a:prstGeom prst="ellipse">
              <a:avLst/>
            </a:prstGeom>
            <a:solidFill>
              <a:schemeClr val="tx1">
                <a:alpha val="80000"/>
              </a:schemeClr>
            </a:solidFill>
            <a:ln w="12700">
              <a:noFill/>
              <a:round/>
              <a:headEnd/>
              <a:tailEnd/>
            </a:ln>
            <a:effectLst/>
          </p:spPr>
          <p:txBody>
            <a:bodyPr wrap="none" anchor="ctr"/>
            <a:lstStyle/>
            <a:p>
              <a:endParaRPr lang="en-GB"/>
            </a:p>
          </p:txBody>
        </p:sp>
        <p:pic>
          <p:nvPicPr>
            <p:cNvPr id="446557" name="Picture 93" descr="large glass oval"/>
            <p:cNvPicPr>
              <a:picLocks noChangeAspect="1" noChangeArrowheads="1"/>
            </p:cNvPicPr>
            <p:nvPr/>
          </p:nvPicPr>
          <p:blipFill>
            <a:blip r:embed="rId13"/>
            <a:srcRect/>
            <a:stretch>
              <a:fillRect/>
            </a:stretch>
          </p:blipFill>
          <p:spPr bwMode="auto">
            <a:xfrm>
              <a:off x="1128" y="1296"/>
              <a:ext cx="3696" cy="2385"/>
            </a:xfrm>
            <a:prstGeom prst="rect">
              <a:avLst/>
            </a:prstGeom>
            <a:noFill/>
          </p:spPr>
        </p:pic>
        <p:pic>
          <p:nvPicPr>
            <p:cNvPr id="446559" name="Picture 95"/>
            <p:cNvPicPr>
              <a:picLocks noChangeAspect="1" noChangeArrowheads="1"/>
            </p:cNvPicPr>
            <p:nvPr/>
          </p:nvPicPr>
          <p:blipFill>
            <a:blip r:embed="rId14"/>
            <a:stretch>
              <a:fillRect/>
            </a:stretch>
          </p:blipFill>
          <p:spPr bwMode="auto">
            <a:xfrm>
              <a:off x="2412" y="1935"/>
              <a:ext cx="1953" cy="1035"/>
            </a:xfrm>
            <a:prstGeom prst="rect">
              <a:avLst/>
            </a:prstGeom>
            <a:ln>
              <a:noFill/>
            </a:ln>
            <a:effectLst>
              <a:outerShdw blurRad="50800" dist="38100" dir="2700000" algn="tl" rotWithShape="0">
                <a:prstClr val="black">
                  <a:alpha val="40000"/>
                </a:prstClr>
              </a:outerShdw>
            </a:effectLst>
          </p:spPr>
        </p:pic>
        <p:pic>
          <p:nvPicPr>
            <p:cNvPr id="446572" name="Picture 108" descr="Visual Studio 2005 Team Suite with MSDN Premium Subscription box an - shadowed"/>
            <p:cNvPicPr>
              <a:picLocks noChangeAspect="1" noChangeArrowheads="1"/>
            </p:cNvPicPr>
            <p:nvPr/>
          </p:nvPicPr>
          <p:blipFill>
            <a:blip r:embed="rId15" cstate="screen"/>
            <a:stretch>
              <a:fillRect/>
            </a:stretch>
          </p:blipFill>
          <p:spPr bwMode="auto">
            <a:xfrm>
              <a:off x="1494" y="1968"/>
              <a:ext cx="813" cy="1104"/>
            </a:xfrm>
            <a:prstGeom prst="rect">
              <a:avLst/>
            </a:prstGeom>
            <a:ln>
              <a:noFill/>
            </a:ln>
            <a:effectLst>
              <a:outerShdw blurRad="292100" dist="139700" dir="2700000" algn="tl" rotWithShape="0">
                <a:srgbClr val="333333">
                  <a:alpha val="65000"/>
                </a:srgbClr>
              </a:outerShdw>
            </a:effectLst>
          </p:spPr>
        </p:pic>
      </p:gr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Rectangle 31745"/>
          <p:cNvPicPr>
            <a:picLocks noChangeAspect="1" noChangeArrowheads="1"/>
          </p:cNvPicPr>
          <p:nvPr/>
        </p:nvPicPr>
        <p:blipFill>
          <a:blip r:embed="rId3"/>
          <a:srcRect/>
          <a:stretch>
            <a:fillRect/>
          </a:stretch>
        </p:blipFill>
        <p:spPr bwMode="auto">
          <a:xfrm>
            <a:off x="457200" y="1143000"/>
            <a:ext cx="8229600" cy="51816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99331" name="Rectangle 3"/>
          <p:cNvSpPr>
            <a:spLocks noGrp="1" noChangeArrowheads="1"/>
          </p:cNvSpPr>
          <p:nvPr>
            <p:ph type="title"/>
          </p:nvPr>
        </p:nvSpPr>
        <p:spPr>
          <a:xfrm>
            <a:off x="381000" y="228600"/>
            <a:ext cx="8382000" cy="590931"/>
          </a:xfrm>
        </p:spPr>
        <p:txBody>
          <a:bodyPr/>
          <a:lstStyle/>
          <a:p>
            <a:r>
              <a:rPr lang="en-US" sz="3600" dirty="0" smtClean="0"/>
              <a:t>Development Practices Too Loose</a:t>
            </a: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ChangeArrowheads="1"/>
          </p:cNvSpPr>
          <p:nvPr>
            <p:ph type="title"/>
          </p:nvPr>
        </p:nvSpPr>
        <p:spPr/>
        <p:txBody>
          <a:bodyPr/>
          <a:lstStyle/>
          <a:p>
            <a:r>
              <a:rPr lang="en-US"/>
              <a:t>Resource Leaks	</a:t>
            </a:r>
          </a:p>
        </p:txBody>
      </p:sp>
      <p:pic>
        <p:nvPicPr>
          <p:cNvPr id="498691" name="Picture 3" descr="9-10c"/>
          <p:cNvPicPr>
            <a:picLocks noChangeAspect="1" noChangeArrowheads="1"/>
          </p:cNvPicPr>
          <p:nvPr/>
        </p:nvPicPr>
        <p:blipFill>
          <a:blip r:embed="rId3"/>
          <a:srcRect/>
          <a:stretch>
            <a:fillRect/>
          </a:stretch>
        </p:blipFill>
        <p:spPr bwMode="auto">
          <a:xfrm>
            <a:off x="727075" y="1414463"/>
            <a:ext cx="8037513" cy="4932362"/>
          </a:xfrm>
          <a:prstGeom prst="rect">
            <a:avLst/>
          </a:prstGeom>
          <a:noFill/>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81000" y="228600"/>
            <a:ext cx="8382000" cy="535531"/>
          </a:xfrm>
          <a:effectLst>
            <a:outerShdw blurRad="50800" dist="38100" dir="2700000" algn="tl" rotWithShape="0">
              <a:prstClr val="black">
                <a:alpha val="40000"/>
              </a:prstClr>
            </a:outerShdw>
          </a:effectLst>
        </p:spPr>
        <p:txBody>
          <a:bodyPr/>
          <a:lstStyle/>
          <a:p>
            <a:pPr eaLnBrk="1" hangingPunct="1">
              <a:defRPr/>
            </a:pPr>
            <a:r>
              <a:rPr lang="en-US" sz="3200" dirty="0" smtClean="0"/>
              <a:t>How Effective Is Our (Outsourced) Team?</a:t>
            </a:r>
          </a:p>
        </p:txBody>
      </p:sp>
      <p:pic>
        <p:nvPicPr>
          <p:cNvPr id="93187" name="Rectangle 24577"/>
          <p:cNvPicPr>
            <a:picLocks noChangeAspect="1" noChangeArrowheads="1"/>
          </p:cNvPicPr>
          <p:nvPr/>
        </p:nvPicPr>
        <p:blipFill>
          <a:blip r:embed="rId3"/>
          <a:srcRect l="842" r="6454" b="11086"/>
          <a:stretch>
            <a:fillRect/>
          </a:stretch>
        </p:blipFill>
        <p:spPr bwMode="auto">
          <a:xfrm>
            <a:off x="373063" y="1371600"/>
            <a:ext cx="8389937" cy="48768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Title 454657"/>
          <p:cNvSpPr>
            <a:spLocks noGrp="1" noChangeArrowheads="1"/>
          </p:cNvSpPr>
          <p:nvPr>
            <p:ph type="title"/>
          </p:nvPr>
        </p:nvSpPr>
        <p:spPr>
          <a:effectLst>
            <a:outerShdw blurRad="50800" dist="38100" dir="2700000" algn="tl" rotWithShape="0">
              <a:prstClr val="black">
                <a:alpha val="40000"/>
              </a:prstClr>
            </a:outerShdw>
          </a:effectLst>
        </p:spPr>
        <p:txBody>
          <a:bodyPr/>
          <a:lstStyle/>
          <a:p>
            <a:pPr eaLnBrk="1" hangingPunct="1">
              <a:defRPr/>
            </a:pPr>
            <a:r>
              <a:rPr lang="en-US" sz="3600" dirty="0" smtClean="0"/>
              <a:t>Inadequate Unit Testing	</a:t>
            </a:r>
          </a:p>
        </p:txBody>
      </p:sp>
      <p:pic>
        <p:nvPicPr>
          <p:cNvPr id="131075" name="Rectangle 25601"/>
          <p:cNvPicPr>
            <a:picLocks noChangeAspect="1" noChangeArrowheads="1"/>
          </p:cNvPicPr>
          <p:nvPr/>
        </p:nvPicPr>
        <p:blipFill>
          <a:blip r:embed="rId3"/>
          <a:srcRect l="644" r="6181" b="12051"/>
          <a:stretch>
            <a:fillRect/>
          </a:stretch>
        </p:blipFill>
        <p:spPr bwMode="auto">
          <a:xfrm>
            <a:off x="382588" y="1371600"/>
            <a:ext cx="8380412" cy="4792663"/>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57298"/>
            <a:ext cx="8410575" cy="4819781"/>
          </a:xfrm>
          <a:noFill/>
        </p:spPr>
        <p:txBody>
          <a:bodyPr/>
          <a:lstStyle/>
          <a:p>
            <a:pPr>
              <a:buFont typeface="Arial" pitchFamily="34" charset="0"/>
              <a:buChar char="•"/>
            </a:pPr>
            <a:r>
              <a:rPr lang="en-GB" dirty="0" smtClean="0"/>
              <a:t>Microsoft Developer Division runs on it:</a:t>
            </a:r>
          </a:p>
          <a:p>
            <a:pPr lvl="1"/>
            <a:r>
              <a:rPr lang="en-GB" dirty="0" smtClean="0"/>
              <a:t>3,187 Users</a:t>
            </a:r>
          </a:p>
          <a:p>
            <a:pPr lvl="1"/>
            <a:r>
              <a:rPr lang="en-GB" dirty="0" smtClean="0"/>
              <a:t>116 million files &amp; 28 million folders</a:t>
            </a:r>
          </a:p>
          <a:p>
            <a:pPr lvl="2"/>
            <a:r>
              <a:rPr lang="en-GB" dirty="0" smtClean="0"/>
              <a:t>1.5TB  when compressed!	</a:t>
            </a:r>
          </a:p>
          <a:p>
            <a:pPr lvl="1"/>
            <a:r>
              <a:rPr lang="en-GB" dirty="0" smtClean="0"/>
              <a:t>42 million download per week </a:t>
            </a:r>
          </a:p>
          <a:p>
            <a:pPr lvl="1"/>
            <a:r>
              <a:rPr lang="en-GB" dirty="0" smtClean="0"/>
              <a:t>299,000 Work Items</a:t>
            </a:r>
          </a:p>
          <a:p>
            <a:r>
              <a:rPr lang="en-GB" dirty="0" smtClean="0"/>
              <a:t>SQL Server team use it</a:t>
            </a:r>
          </a:p>
          <a:p>
            <a:r>
              <a:rPr lang="en-GB" dirty="0" smtClean="0"/>
              <a:t>Office team moving now</a:t>
            </a:r>
          </a:p>
          <a:p>
            <a:r>
              <a:rPr lang="en-GB" dirty="0" smtClean="0"/>
              <a:t>Windows are just starting to move</a:t>
            </a:r>
          </a:p>
        </p:txBody>
      </p:sp>
      <p:sp>
        <p:nvSpPr>
          <p:cNvPr id="2" name="Title 1"/>
          <p:cNvSpPr>
            <a:spLocks noGrp="1"/>
          </p:cNvSpPr>
          <p:nvPr>
            <p:ph type="title"/>
          </p:nvPr>
        </p:nvSpPr>
        <p:spPr>
          <a:xfrm>
            <a:off x="381000" y="228600"/>
            <a:ext cx="8382000" cy="701731"/>
          </a:xfrm>
        </p:spPr>
        <p:txBody>
          <a:bodyPr/>
          <a:lstStyle/>
          <a:p>
            <a:r>
              <a:rPr lang="en-GB" sz="4400" dirty="0" smtClean="0"/>
              <a:t>Does it Work?</a:t>
            </a:r>
            <a:endParaRPr lang="en-GB" sz="4400" dirty="0"/>
          </a:p>
        </p:txBody>
      </p:sp>
      <p:grpSp>
        <p:nvGrpSpPr>
          <p:cNvPr id="4" name="Group 18"/>
          <p:cNvGrpSpPr/>
          <p:nvPr/>
        </p:nvGrpSpPr>
        <p:grpSpPr>
          <a:xfrm rot="20611581">
            <a:off x="707004" y="3730995"/>
            <a:ext cx="3786214" cy="1000132"/>
            <a:chOff x="357159" y="4000504"/>
            <a:chExt cx="3786214" cy="1000132"/>
          </a:xfrm>
        </p:grpSpPr>
        <p:pic>
          <p:nvPicPr>
            <p:cNvPr id="578563" name="Picture 3" descr="D:\Art\Shapes and Graphics\Newspaper headline quotes\headline quote white wide.png"/>
            <p:cNvPicPr>
              <a:picLocks noChangeAspect="1" noChangeArrowheads="1"/>
            </p:cNvPicPr>
            <p:nvPr/>
          </p:nvPicPr>
          <p:blipFill>
            <a:blip r:embed="rId3" cstate="screen"/>
            <a:srcRect/>
            <a:stretch>
              <a:fillRect/>
            </a:stretch>
          </p:blipFill>
          <p:spPr bwMode="auto">
            <a:xfrm>
              <a:off x="357159" y="4000504"/>
              <a:ext cx="3786214" cy="1000132"/>
            </a:xfrm>
            <a:prstGeom prst="rect">
              <a:avLst/>
            </a:prstGeom>
            <a:noFill/>
          </p:spPr>
        </p:pic>
        <p:sp>
          <p:nvSpPr>
            <p:cNvPr id="7" name="TextBox 6"/>
            <p:cNvSpPr txBox="1"/>
            <p:nvPr/>
          </p:nvSpPr>
          <p:spPr>
            <a:xfrm>
              <a:off x="571472" y="4143380"/>
              <a:ext cx="3429024" cy="646331"/>
            </a:xfrm>
            <a:prstGeom prst="rect">
              <a:avLst/>
            </a:prstGeom>
            <a:noFill/>
          </p:spPr>
          <p:txBody>
            <a:bodyPr wrap="square" rtlCol="0">
              <a:spAutoFit/>
            </a:bodyPr>
            <a:lstStyle/>
            <a:p>
              <a:r>
                <a:rPr lang="en-GB" sz="2000" dirty="0" smtClean="0">
                  <a:solidFill>
                    <a:schemeClr val="bg2"/>
                  </a:solidFill>
                </a:rPr>
                <a:t>DBPro cut dev time in half</a:t>
              </a:r>
              <a:endParaRPr lang="en-GB" dirty="0" smtClean="0">
                <a:solidFill>
                  <a:schemeClr val="bg2"/>
                </a:solidFill>
              </a:endParaRPr>
            </a:p>
            <a:p>
              <a:r>
                <a:rPr lang="en-GB" sz="1600" b="0" i="1" dirty="0" err="1" smtClean="0">
                  <a:solidFill>
                    <a:schemeClr val="bg2"/>
                  </a:solidFill>
                </a:rPr>
                <a:t>ConfigureSoft</a:t>
              </a:r>
              <a:endParaRPr lang="en-GB" b="0" i="1" dirty="0">
                <a:solidFill>
                  <a:schemeClr val="bg2"/>
                </a:solidFill>
              </a:endParaRPr>
            </a:p>
          </p:txBody>
        </p:sp>
      </p:grpSp>
      <p:grpSp>
        <p:nvGrpSpPr>
          <p:cNvPr id="5" name="Group 19"/>
          <p:cNvGrpSpPr/>
          <p:nvPr/>
        </p:nvGrpSpPr>
        <p:grpSpPr>
          <a:xfrm rot="20611581">
            <a:off x="4412853" y="858552"/>
            <a:ext cx="2714644" cy="1285884"/>
            <a:chOff x="5929322" y="-142900"/>
            <a:chExt cx="2714644" cy="1285884"/>
          </a:xfrm>
        </p:grpSpPr>
        <p:pic>
          <p:nvPicPr>
            <p:cNvPr id="11" name="Picture 2" descr="D:\Art\Shapes and Graphics\Newspaper headline quotes\headline quote white rect.png"/>
            <p:cNvPicPr>
              <a:picLocks noChangeAspect="1" noChangeArrowheads="1"/>
            </p:cNvPicPr>
            <p:nvPr/>
          </p:nvPicPr>
          <p:blipFill>
            <a:blip r:embed="rId4" cstate="screen"/>
            <a:srcRect/>
            <a:stretch>
              <a:fillRect/>
            </a:stretch>
          </p:blipFill>
          <p:spPr bwMode="auto">
            <a:xfrm>
              <a:off x="5929322" y="-142900"/>
              <a:ext cx="2714644" cy="1285884"/>
            </a:xfrm>
            <a:prstGeom prst="rect">
              <a:avLst/>
            </a:prstGeom>
            <a:noFill/>
          </p:spPr>
        </p:pic>
        <p:sp>
          <p:nvSpPr>
            <p:cNvPr id="12" name="TextBox 11"/>
            <p:cNvSpPr txBox="1"/>
            <p:nvPr/>
          </p:nvSpPr>
          <p:spPr>
            <a:xfrm>
              <a:off x="6143636" y="-25"/>
              <a:ext cx="2351926" cy="923330"/>
            </a:xfrm>
            <a:prstGeom prst="rect">
              <a:avLst/>
            </a:prstGeom>
            <a:noFill/>
          </p:spPr>
          <p:txBody>
            <a:bodyPr wrap="none" rtlCol="0">
              <a:spAutoFit/>
            </a:bodyPr>
            <a:lstStyle/>
            <a:p>
              <a:r>
                <a:rPr lang="en-GB" sz="2000" dirty="0" smtClean="0">
                  <a:solidFill>
                    <a:schemeClr val="bg2"/>
                  </a:solidFill>
                </a:rPr>
                <a:t>ROI: 	   512%</a:t>
              </a:r>
            </a:p>
            <a:p>
              <a:r>
                <a:rPr lang="en-GB" dirty="0" smtClean="0">
                  <a:solidFill>
                    <a:schemeClr val="bg2"/>
                  </a:solidFill>
                </a:rPr>
                <a:t>Payback:  3 months</a:t>
              </a:r>
            </a:p>
            <a:p>
              <a:r>
                <a:rPr lang="en-GB" sz="1600" b="0" i="1" dirty="0" smtClean="0">
                  <a:solidFill>
                    <a:schemeClr val="bg2"/>
                  </a:solidFill>
                </a:rPr>
                <a:t>Social Networking Site</a:t>
              </a:r>
              <a:endParaRPr lang="en-GB" sz="1600" b="0" i="1" dirty="0">
                <a:solidFill>
                  <a:schemeClr val="bg2"/>
                </a:solidFill>
              </a:endParaRPr>
            </a:p>
          </p:txBody>
        </p:sp>
      </p:grpSp>
      <p:grpSp>
        <p:nvGrpSpPr>
          <p:cNvPr id="6" name="Group 20"/>
          <p:cNvGrpSpPr/>
          <p:nvPr/>
        </p:nvGrpSpPr>
        <p:grpSpPr>
          <a:xfrm rot="20611581">
            <a:off x="5451899" y="2003822"/>
            <a:ext cx="3286148" cy="1643074"/>
            <a:chOff x="5143504" y="4214818"/>
            <a:chExt cx="3286148" cy="1643074"/>
          </a:xfrm>
        </p:grpSpPr>
        <p:pic>
          <p:nvPicPr>
            <p:cNvPr id="17" name="Picture 2" descr="D:\Art\Shapes and Graphics\Newspaper headline quotes\headline quote white rect.png"/>
            <p:cNvPicPr>
              <a:picLocks noChangeAspect="1" noChangeArrowheads="1"/>
            </p:cNvPicPr>
            <p:nvPr/>
          </p:nvPicPr>
          <p:blipFill>
            <a:blip r:embed="rId5"/>
            <a:srcRect/>
            <a:stretch>
              <a:fillRect/>
            </a:stretch>
          </p:blipFill>
          <p:spPr bwMode="auto">
            <a:xfrm>
              <a:off x="5143504" y="4214818"/>
              <a:ext cx="3286148" cy="1643074"/>
            </a:xfrm>
            <a:prstGeom prst="rect">
              <a:avLst/>
            </a:prstGeom>
            <a:noFill/>
          </p:spPr>
        </p:pic>
        <p:sp>
          <p:nvSpPr>
            <p:cNvPr id="18" name="TextBox 17"/>
            <p:cNvSpPr txBox="1"/>
            <p:nvPr/>
          </p:nvSpPr>
          <p:spPr>
            <a:xfrm>
              <a:off x="5357818" y="4357694"/>
              <a:ext cx="2904962" cy="1261884"/>
            </a:xfrm>
            <a:prstGeom prst="rect">
              <a:avLst/>
            </a:prstGeom>
            <a:noFill/>
          </p:spPr>
          <p:txBody>
            <a:bodyPr wrap="none" rtlCol="0">
              <a:spAutoFit/>
            </a:bodyPr>
            <a:lstStyle/>
            <a:p>
              <a:r>
                <a:rPr lang="en-GB" sz="2000" dirty="0" smtClean="0">
                  <a:solidFill>
                    <a:schemeClr val="bg2"/>
                  </a:solidFill>
                </a:rPr>
                <a:t>Project Managers can </a:t>
              </a:r>
            </a:p>
            <a:p>
              <a:r>
                <a:rPr lang="en-GB" sz="2000" dirty="0" smtClean="0">
                  <a:solidFill>
                    <a:schemeClr val="bg2"/>
                  </a:solidFill>
                </a:rPr>
                <a:t>manage 2-3 times as </a:t>
              </a:r>
            </a:p>
            <a:p>
              <a:r>
                <a:rPr lang="en-GB" sz="2000" dirty="0" smtClean="0">
                  <a:solidFill>
                    <a:schemeClr val="bg2"/>
                  </a:solidFill>
                </a:rPr>
                <a:t>many projects</a:t>
              </a:r>
            </a:p>
            <a:p>
              <a:r>
                <a:rPr lang="en-GB" sz="1600" b="0" i="1" dirty="0" smtClean="0">
                  <a:solidFill>
                    <a:schemeClr val="bg2"/>
                  </a:solidFill>
                </a:rPr>
                <a:t>Global </a:t>
              </a:r>
              <a:r>
                <a:rPr lang="en-GB" sz="1600" b="0" i="1" dirty="0">
                  <a:solidFill>
                    <a:schemeClr val="bg2"/>
                  </a:solidFill>
                </a:rPr>
                <a:t>Manufacturer</a:t>
              </a:r>
              <a:endParaRPr lang="en-GB" b="0" i="1" dirty="0">
                <a:solidFill>
                  <a:schemeClr val="bg2"/>
                </a:solidFill>
              </a:endParaRPr>
            </a:p>
          </p:txBody>
        </p:sp>
      </p:grpSp>
      <p:grpSp>
        <p:nvGrpSpPr>
          <p:cNvPr id="8" name="Group 24"/>
          <p:cNvGrpSpPr/>
          <p:nvPr/>
        </p:nvGrpSpPr>
        <p:grpSpPr>
          <a:xfrm rot="20611581">
            <a:off x="840953" y="1930120"/>
            <a:ext cx="2714644" cy="1285884"/>
            <a:chOff x="5929322" y="-142900"/>
            <a:chExt cx="2714644" cy="1285884"/>
          </a:xfrm>
        </p:grpSpPr>
        <p:pic>
          <p:nvPicPr>
            <p:cNvPr id="26" name="Picture 2" descr="D:\Art\Shapes and Graphics\Newspaper headline quotes\headline quote white rect.png"/>
            <p:cNvPicPr>
              <a:picLocks noChangeAspect="1" noChangeArrowheads="1"/>
            </p:cNvPicPr>
            <p:nvPr/>
          </p:nvPicPr>
          <p:blipFill>
            <a:blip r:embed="rId4" cstate="screen"/>
            <a:srcRect/>
            <a:stretch>
              <a:fillRect/>
            </a:stretch>
          </p:blipFill>
          <p:spPr bwMode="auto">
            <a:xfrm>
              <a:off x="5929322" y="-142900"/>
              <a:ext cx="2714644" cy="1285884"/>
            </a:xfrm>
            <a:prstGeom prst="rect">
              <a:avLst/>
            </a:prstGeom>
            <a:noFill/>
          </p:spPr>
        </p:pic>
        <p:sp>
          <p:nvSpPr>
            <p:cNvPr id="27" name="TextBox 26"/>
            <p:cNvSpPr txBox="1"/>
            <p:nvPr/>
          </p:nvSpPr>
          <p:spPr>
            <a:xfrm>
              <a:off x="6143636" y="-25"/>
              <a:ext cx="2351926" cy="923330"/>
            </a:xfrm>
            <a:prstGeom prst="rect">
              <a:avLst/>
            </a:prstGeom>
            <a:noFill/>
          </p:spPr>
          <p:txBody>
            <a:bodyPr wrap="none" rtlCol="0">
              <a:spAutoFit/>
            </a:bodyPr>
            <a:lstStyle/>
            <a:p>
              <a:r>
                <a:rPr lang="en-GB" sz="2000" dirty="0" smtClean="0">
                  <a:solidFill>
                    <a:schemeClr val="bg2"/>
                  </a:solidFill>
                </a:rPr>
                <a:t>ROI: 	   286%</a:t>
              </a:r>
            </a:p>
            <a:p>
              <a:r>
                <a:rPr lang="en-GB" dirty="0" smtClean="0">
                  <a:solidFill>
                    <a:schemeClr val="bg2"/>
                  </a:solidFill>
                </a:rPr>
                <a:t>Payback:  4 months</a:t>
              </a:r>
            </a:p>
            <a:p>
              <a:r>
                <a:rPr lang="en-GB" sz="1600" b="0" i="1" dirty="0" smtClean="0">
                  <a:solidFill>
                    <a:schemeClr val="bg2"/>
                  </a:solidFill>
                </a:rPr>
                <a:t>EDS</a:t>
              </a:r>
            </a:p>
          </p:txBody>
        </p:sp>
      </p:grpSp>
      <p:grpSp>
        <p:nvGrpSpPr>
          <p:cNvPr id="9" name="Group 27"/>
          <p:cNvGrpSpPr/>
          <p:nvPr/>
        </p:nvGrpSpPr>
        <p:grpSpPr>
          <a:xfrm rot="20611581">
            <a:off x="2126837" y="5213607"/>
            <a:ext cx="2714644" cy="1285884"/>
            <a:chOff x="5929322" y="-142900"/>
            <a:chExt cx="2714644" cy="1285884"/>
          </a:xfrm>
        </p:grpSpPr>
        <p:pic>
          <p:nvPicPr>
            <p:cNvPr id="29" name="Picture 2" descr="D:\Art\Shapes and Graphics\Newspaper headline quotes\headline quote white rect.png"/>
            <p:cNvPicPr>
              <a:picLocks noChangeAspect="1" noChangeArrowheads="1"/>
            </p:cNvPicPr>
            <p:nvPr/>
          </p:nvPicPr>
          <p:blipFill>
            <a:blip r:embed="rId4" cstate="screen"/>
            <a:srcRect/>
            <a:stretch>
              <a:fillRect/>
            </a:stretch>
          </p:blipFill>
          <p:spPr bwMode="auto">
            <a:xfrm>
              <a:off x="5929322" y="-142900"/>
              <a:ext cx="2714644" cy="1285884"/>
            </a:xfrm>
            <a:prstGeom prst="rect">
              <a:avLst/>
            </a:prstGeom>
            <a:noFill/>
          </p:spPr>
        </p:pic>
        <p:sp>
          <p:nvSpPr>
            <p:cNvPr id="30" name="TextBox 29"/>
            <p:cNvSpPr txBox="1"/>
            <p:nvPr/>
          </p:nvSpPr>
          <p:spPr>
            <a:xfrm>
              <a:off x="6143636" y="-25"/>
              <a:ext cx="2351926" cy="923330"/>
            </a:xfrm>
            <a:prstGeom prst="rect">
              <a:avLst/>
            </a:prstGeom>
            <a:noFill/>
          </p:spPr>
          <p:txBody>
            <a:bodyPr wrap="none" rtlCol="0">
              <a:spAutoFit/>
            </a:bodyPr>
            <a:lstStyle/>
            <a:p>
              <a:r>
                <a:rPr lang="en-GB" sz="2000" dirty="0" smtClean="0">
                  <a:solidFill>
                    <a:schemeClr val="bg2"/>
                  </a:solidFill>
                </a:rPr>
                <a:t>ROI: 	   225%</a:t>
              </a:r>
            </a:p>
            <a:p>
              <a:r>
                <a:rPr lang="en-GB" dirty="0" smtClean="0">
                  <a:solidFill>
                    <a:schemeClr val="bg2"/>
                  </a:solidFill>
                </a:rPr>
                <a:t>Payback:  6 months</a:t>
              </a:r>
            </a:p>
            <a:p>
              <a:r>
                <a:rPr lang="en-GB" sz="1600" b="0" i="1" dirty="0" smtClean="0">
                  <a:solidFill>
                    <a:schemeClr val="bg2"/>
                  </a:solidFill>
                </a:rPr>
                <a:t>Dell</a:t>
              </a:r>
            </a:p>
          </p:txBody>
        </p:sp>
      </p:grpSp>
      <p:grpSp>
        <p:nvGrpSpPr>
          <p:cNvPr id="10" name="Group 36"/>
          <p:cNvGrpSpPr/>
          <p:nvPr/>
        </p:nvGrpSpPr>
        <p:grpSpPr>
          <a:xfrm rot="20611581">
            <a:off x="5214942" y="3929066"/>
            <a:ext cx="3286148" cy="1285884"/>
            <a:chOff x="5643570" y="3500438"/>
            <a:chExt cx="3286148" cy="1285884"/>
          </a:xfrm>
        </p:grpSpPr>
        <p:pic>
          <p:nvPicPr>
            <p:cNvPr id="32" name="Picture 2" descr="D:\Art\Shapes and Graphics\Newspaper headline quotes\headline quote white rect.png"/>
            <p:cNvPicPr>
              <a:picLocks noChangeAspect="1" noChangeArrowheads="1"/>
            </p:cNvPicPr>
            <p:nvPr/>
          </p:nvPicPr>
          <p:blipFill>
            <a:blip r:embed="rId6" cstate="screen"/>
            <a:srcRect/>
            <a:stretch>
              <a:fillRect/>
            </a:stretch>
          </p:blipFill>
          <p:spPr bwMode="auto">
            <a:xfrm>
              <a:off x="5643570" y="3500438"/>
              <a:ext cx="3286148" cy="1285884"/>
            </a:xfrm>
            <a:prstGeom prst="rect">
              <a:avLst/>
            </a:prstGeom>
            <a:noFill/>
          </p:spPr>
        </p:pic>
        <p:sp>
          <p:nvSpPr>
            <p:cNvPr id="33" name="TextBox 32"/>
            <p:cNvSpPr txBox="1"/>
            <p:nvPr/>
          </p:nvSpPr>
          <p:spPr>
            <a:xfrm>
              <a:off x="5857884" y="3643314"/>
              <a:ext cx="2919389" cy="954107"/>
            </a:xfrm>
            <a:prstGeom prst="rect">
              <a:avLst/>
            </a:prstGeom>
            <a:noFill/>
          </p:spPr>
          <p:txBody>
            <a:bodyPr wrap="none" rtlCol="0">
              <a:spAutoFit/>
            </a:bodyPr>
            <a:lstStyle/>
            <a:p>
              <a:r>
                <a:rPr lang="en-GB" sz="2000" dirty="0" smtClean="0">
                  <a:solidFill>
                    <a:schemeClr val="bg2"/>
                  </a:solidFill>
                </a:rPr>
                <a:t>Developers 50% more </a:t>
              </a:r>
              <a:br>
                <a:rPr lang="en-GB" sz="2000" dirty="0" smtClean="0">
                  <a:solidFill>
                    <a:schemeClr val="bg2"/>
                  </a:solidFill>
                </a:rPr>
              </a:br>
              <a:r>
                <a:rPr lang="en-GB" sz="2000" dirty="0" smtClean="0">
                  <a:solidFill>
                    <a:schemeClr val="bg2"/>
                  </a:solidFill>
                </a:rPr>
                <a:t>productive</a:t>
              </a:r>
            </a:p>
            <a:p>
              <a:r>
                <a:rPr lang="en-GB" sz="1600" b="0" i="1" dirty="0" smtClean="0">
                  <a:solidFill>
                    <a:schemeClr val="bg2"/>
                  </a:solidFill>
                </a:rPr>
                <a:t>KBC</a:t>
              </a:r>
              <a:endParaRPr lang="en-GB" b="0" i="1" dirty="0">
                <a:solidFill>
                  <a:schemeClr val="bg2"/>
                </a:solidFill>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4797215" y="1735447"/>
            <a:ext cx="1785950" cy="886774"/>
            <a:chOff x="4357686" y="5072074"/>
            <a:chExt cx="2743200" cy="1362075"/>
          </a:xfrm>
          <a:effectLst>
            <a:outerShdw blurRad="50800" dist="38100" dir="2700000" algn="tl" rotWithShape="0">
              <a:prstClr val="black">
                <a:alpha val="40000"/>
              </a:prstClr>
            </a:outerShdw>
          </a:effectLst>
        </p:grpSpPr>
        <p:pic>
          <p:nvPicPr>
            <p:cNvPr id="1048" name="Picture 24" descr="C:\Users\neilkidd\Pictures\Art\BoxShots\MSDN\msdn+tag_rgb_no_arrow.png"/>
            <p:cNvPicPr>
              <a:picLocks noChangeAspect="1" noChangeArrowheads="1"/>
            </p:cNvPicPr>
            <p:nvPr/>
          </p:nvPicPr>
          <p:blipFill>
            <a:blip r:embed="rId3">
              <a:lum bright="70000" contrast="-70000"/>
            </a:blip>
            <a:srcRect/>
            <a:stretch>
              <a:fillRect/>
            </a:stretch>
          </p:blipFill>
          <p:spPr bwMode="auto">
            <a:xfrm>
              <a:off x="4357686" y="5072074"/>
              <a:ext cx="2743200" cy="1362075"/>
            </a:xfrm>
            <a:prstGeom prst="rect">
              <a:avLst/>
            </a:prstGeom>
            <a:noFill/>
          </p:spPr>
        </p:pic>
        <p:pic>
          <p:nvPicPr>
            <p:cNvPr id="1049" name="Picture 25" descr="C:\Users\neilkidd\Pictures\Art\BoxShots\MSDN\arrow.png"/>
            <p:cNvPicPr>
              <a:picLocks noChangeAspect="1" noChangeArrowheads="1"/>
            </p:cNvPicPr>
            <p:nvPr/>
          </p:nvPicPr>
          <p:blipFill>
            <a:blip r:embed="rId4"/>
            <a:srcRect/>
            <a:stretch>
              <a:fillRect/>
            </a:stretch>
          </p:blipFill>
          <p:spPr bwMode="auto">
            <a:xfrm>
              <a:off x="5662611" y="5853124"/>
              <a:ext cx="1438275" cy="581025"/>
            </a:xfrm>
            <a:prstGeom prst="rect">
              <a:avLst/>
            </a:prstGeom>
            <a:noFill/>
          </p:spPr>
        </p:pic>
      </p:grpSp>
      <p:sp>
        <p:nvSpPr>
          <p:cNvPr id="4" name="Title 3"/>
          <p:cNvSpPr>
            <a:spLocks noGrp="1"/>
          </p:cNvSpPr>
          <p:nvPr>
            <p:ph type="title"/>
          </p:nvPr>
        </p:nvSpPr>
        <p:spPr/>
        <p:txBody>
          <a:bodyPr/>
          <a:lstStyle/>
          <a:p>
            <a:r>
              <a:rPr lang="en-GB" dirty="0" smtClean="0"/>
              <a:t>Team Client* – What you get</a:t>
            </a:r>
            <a:endParaRPr lang="en-GB" dirty="0"/>
          </a:p>
        </p:txBody>
      </p:sp>
      <p:grpSp>
        <p:nvGrpSpPr>
          <p:cNvPr id="3" name="Group 13"/>
          <p:cNvGrpSpPr/>
          <p:nvPr/>
        </p:nvGrpSpPr>
        <p:grpSpPr>
          <a:xfrm>
            <a:off x="2476689" y="1750206"/>
            <a:ext cx="1702384" cy="857256"/>
            <a:chOff x="3214678" y="3418821"/>
            <a:chExt cx="2857520" cy="1438939"/>
          </a:xfrm>
        </p:grpSpPr>
        <p:pic>
          <p:nvPicPr>
            <p:cNvPr id="1033" name="Picture 9" descr="C:\Users\neilkidd\Pictures\Art\BoxShots\Core CAL\CAL-ent_bL_r.png"/>
            <p:cNvPicPr>
              <a:picLocks noChangeAspect="1" noChangeArrowheads="1"/>
            </p:cNvPicPr>
            <p:nvPr/>
          </p:nvPicPr>
          <p:blipFill>
            <a:blip r:embed="rId5"/>
            <a:srcRect t="69768" r="23322" b="-4652"/>
            <a:stretch>
              <a:fillRect/>
            </a:stretch>
          </p:blipFill>
          <p:spPr bwMode="auto">
            <a:xfrm>
              <a:off x="3214678" y="4572008"/>
              <a:ext cx="2286016" cy="285752"/>
            </a:xfrm>
            <a:prstGeom prst="rect">
              <a:avLst/>
            </a:prstGeom>
            <a:ln>
              <a:noFill/>
            </a:ln>
            <a:effectLst>
              <a:outerShdw blurRad="292100" dist="139700" dir="2700000" algn="tl" rotWithShape="0">
                <a:srgbClr val="333333">
                  <a:alpha val="65000"/>
                </a:srgbClr>
              </a:outerShdw>
            </a:effectLst>
          </p:spPr>
        </p:pic>
        <p:pic>
          <p:nvPicPr>
            <p:cNvPr id="1034" name="Picture 10" descr="C:\Users\neilkidd\Pictures\Art\BoxShots\Visual Studio 2005 Team Foundation Server\Visual Studio 2005 Team Foundation Server logo reverse.png"/>
            <p:cNvPicPr>
              <a:picLocks noChangeAspect="1" noChangeArrowheads="1"/>
            </p:cNvPicPr>
            <p:nvPr/>
          </p:nvPicPr>
          <p:blipFill>
            <a:blip r:embed="rId6" cstate="print"/>
            <a:srcRect/>
            <a:stretch>
              <a:fillRect/>
            </a:stretch>
          </p:blipFill>
          <p:spPr bwMode="auto">
            <a:xfrm>
              <a:off x="3214679" y="3418821"/>
              <a:ext cx="2857519" cy="1134128"/>
            </a:xfrm>
            <a:prstGeom prst="rect">
              <a:avLst/>
            </a:prstGeom>
            <a:ln>
              <a:noFill/>
            </a:ln>
            <a:effectLst>
              <a:outerShdw blurRad="292100" dist="139700" dir="2700000" algn="tl" rotWithShape="0">
                <a:srgbClr val="333333">
                  <a:alpha val="65000"/>
                </a:srgbClr>
              </a:outerShdw>
            </a:effectLst>
          </p:spPr>
        </p:pic>
      </p:grpSp>
      <p:pic>
        <p:nvPicPr>
          <p:cNvPr id="1041" name="Picture 17" descr="C:\Users\neilkidd\Pictures\Art\BoxShots\Expression Web\ExpWebEN_3DS.png"/>
          <p:cNvPicPr>
            <a:picLocks noChangeAspect="1" noChangeArrowheads="1"/>
          </p:cNvPicPr>
          <p:nvPr/>
        </p:nvPicPr>
        <p:blipFill>
          <a:blip r:embed="rId7"/>
          <a:srcRect/>
          <a:stretch>
            <a:fillRect/>
          </a:stretch>
        </p:blipFill>
        <p:spPr bwMode="auto">
          <a:xfrm>
            <a:off x="7201307" y="1393016"/>
            <a:ext cx="1163696" cy="1285884"/>
          </a:xfrm>
          <a:prstGeom prst="rect">
            <a:avLst/>
          </a:prstGeom>
          <a:noFill/>
          <a:effectLst>
            <a:outerShdw blurRad="76200" dir="13500000" sy="23000" kx="1200000" algn="br" rotWithShape="0">
              <a:prstClr val="black">
                <a:alpha val="20000"/>
              </a:prstClr>
            </a:outerShdw>
          </a:effectLst>
        </p:spPr>
      </p:pic>
      <p:pic>
        <p:nvPicPr>
          <p:cNvPr id="1044" name="Picture 20" descr="C:\Users\neilkidd\Pictures\Art\BoxShots\Expression Web\Expression-Web_bL.png"/>
          <p:cNvPicPr>
            <a:picLocks noChangeAspect="1" noChangeArrowheads="1"/>
          </p:cNvPicPr>
          <p:nvPr/>
        </p:nvPicPr>
        <p:blipFill>
          <a:blip r:embed="rId8">
            <a:lum bright="70000" contrast="-70000"/>
          </a:blip>
          <a:srcRect/>
          <a:stretch>
            <a:fillRect/>
          </a:stretch>
        </p:blipFill>
        <p:spPr bwMode="auto">
          <a:xfrm>
            <a:off x="7272745" y="3071811"/>
            <a:ext cx="1191071" cy="285751"/>
          </a:xfrm>
          <a:prstGeom prst="rect">
            <a:avLst/>
          </a:prstGeom>
          <a:noFill/>
          <a:effectLst>
            <a:outerShdw blurRad="50800" dist="38100" dir="2700000" algn="tl" rotWithShape="0">
              <a:prstClr val="black">
                <a:alpha val="40000"/>
              </a:prstClr>
            </a:outerShdw>
          </a:effectLst>
        </p:spPr>
      </p:pic>
      <p:pic>
        <p:nvPicPr>
          <p:cNvPr id="1054" name="Picture 30" descr="C:\Users\neilkidd\Pictures\Art\BoxShots\Office 2007\Pro07EN_3DS.png"/>
          <p:cNvPicPr>
            <a:picLocks noChangeAspect="1" noChangeArrowheads="1"/>
          </p:cNvPicPr>
          <p:nvPr/>
        </p:nvPicPr>
        <p:blipFill>
          <a:blip r:embed="rId9"/>
          <a:srcRect/>
          <a:stretch>
            <a:fillRect/>
          </a:stretch>
        </p:blipFill>
        <p:spPr bwMode="auto">
          <a:xfrm>
            <a:off x="5164516" y="2765099"/>
            <a:ext cx="1050558" cy="1160868"/>
          </a:xfrm>
          <a:prstGeom prst="rect">
            <a:avLst/>
          </a:prstGeom>
          <a:noFill/>
          <a:effectLst>
            <a:outerShdw blurRad="76200" dir="13500000" sy="23000" kx="1200000" algn="br" rotWithShape="0">
              <a:prstClr val="black">
                <a:alpha val="20000"/>
              </a:prstClr>
            </a:outerShdw>
          </a:effectLst>
        </p:spPr>
      </p:pic>
      <p:grpSp>
        <p:nvGrpSpPr>
          <p:cNvPr id="5" name="Group 44"/>
          <p:cNvGrpSpPr/>
          <p:nvPr/>
        </p:nvGrpSpPr>
        <p:grpSpPr>
          <a:xfrm>
            <a:off x="4429124" y="4193859"/>
            <a:ext cx="2500330" cy="1600934"/>
            <a:chOff x="928662" y="4214818"/>
            <a:chExt cx="2917052" cy="1867756"/>
          </a:xfrm>
        </p:grpSpPr>
        <p:grpSp>
          <p:nvGrpSpPr>
            <p:cNvPr id="6" name="Group 42"/>
            <p:cNvGrpSpPr/>
            <p:nvPr/>
          </p:nvGrpSpPr>
          <p:grpSpPr>
            <a:xfrm>
              <a:off x="1428728" y="4266775"/>
              <a:ext cx="2416986" cy="1763842"/>
              <a:chOff x="1428728" y="4214818"/>
              <a:chExt cx="2416986" cy="1763842"/>
            </a:xfrm>
          </p:grpSpPr>
          <p:pic>
            <p:nvPicPr>
              <p:cNvPr id="1050" name="Picture 26" descr="C:\Users\neilkidd\Pictures\Art\BoxShots\MOSS 2007\ofc-ShrPtSvr07_rgb_r.png"/>
              <p:cNvPicPr>
                <a:picLocks noChangeAspect="1" noChangeArrowheads="1"/>
              </p:cNvPicPr>
              <p:nvPr/>
            </p:nvPicPr>
            <p:blipFill>
              <a:blip r:embed="rId10"/>
              <a:srcRect l="11580" r="32449"/>
              <a:stretch>
                <a:fillRect/>
              </a:stretch>
            </p:blipFill>
            <p:spPr bwMode="auto">
              <a:xfrm>
                <a:off x="1428728" y="5036815"/>
                <a:ext cx="2416986" cy="500066"/>
              </a:xfrm>
              <a:prstGeom prst="rect">
                <a:avLst/>
              </a:prstGeom>
              <a:noFill/>
              <a:effectLst>
                <a:outerShdw blurRad="50800" dist="38100" dir="2700000" algn="tl" rotWithShape="0">
                  <a:prstClr val="black">
                    <a:alpha val="40000"/>
                  </a:prstClr>
                </a:outerShdw>
              </a:effectLst>
            </p:spPr>
          </p:pic>
          <p:pic>
            <p:nvPicPr>
              <p:cNvPr id="1051" name="Picture 27" descr="C:\Users\neilkidd\Pictures\Art\BoxShots\Sql 2008\SQL08_bL_r.png"/>
              <p:cNvPicPr>
                <a:picLocks noChangeAspect="1" noChangeArrowheads="1"/>
              </p:cNvPicPr>
              <p:nvPr/>
            </p:nvPicPr>
            <p:blipFill>
              <a:blip r:embed="rId11"/>
              <a:srcRect r="23214"/>
              <a:stretch>
                <a:fillRect/>
              </a:stretch>
            </p:blipFill>
            <p:spPr bwMode="auto">
              <a:xfrm>
                <a:off x="1428728" y="4214818"/>
                <a:ext cx="1428760" cy="394291"/>
              </a:xfrm>
              <a:prstGeom prst="rect">
                <a:avLst/>
              </a:prstGeom>
              <a:noFill/>
              <a:effectLst>
                <a:outerShdw blurRad="50800" dist="38100" dir="2700000" algn="tl" rotWithShape="0">
                  <a:prstClr val="black">
                    <a:alpha val="40000"/>
                  </a:prstClr>
                </a:outerShdw>
              </a:effectLst>
            </p:spPr>
          </p:pic>
          <p:pic>
            <p:nvPicPr>
              <p:cNvPr id="1052" name="Picture 28" descr="C:\Users\neilkidd\Pictures\Art\BoxShots\Commerce Server\Commerce-07_bL_r.png"/>
              <p:cNvPicPr>
                <a:picLocks noChangeAspect="1" noChangeArrowheads="1"/>
              </p:cNvPicPr>
              <p:nvPr/>
            </p:nvPicPr>
            <p:blipFill>
              <a:blip r:embed="rId12"/>
              <a:srcRect r="16134"/>
              <a:stretch>
                <a:fillRect/>
              </a:stretch>
            </p:blipFill>
            <p:spPr bwMode="auto">
              <a:xfrm>
                <a:off x="1428728" y="4644367"/>
                <a:ext cx="2404180" cy="357190"/>
              </a:xfrm>
              <a:prstGeom prst="rect">
                <a:avLst/>
              </a:prstGeom>
              <a:noFill/>
              <a:effectLst>
                <a:outerShdw blurRad="50800" dist="38100" dir="2700000" algn="tl" rotWithShape="0">
                  <a:prstClr val="black">
                    <a:alpha val="40000"/>
                  </a:prstClr>
                </a:outerShdw>
              </a:effectLst>
            </p:spPr>
          </p:pic>
          <p:pic>
            <p:nvPicPr>
              <p:cNvPr id="1053" name="Picture 29" descr="C:\Users\neilkidd\Pictures\Art\BoxShots\Biztalk 2006\BTServer06_bL_r.png"/>
              <p:cNvPicPr>
                <a:picLocks noChangeAspect="1" noChangeArrowheads="1"/>
              </p:cNvPicPr>
              <p:nvPr/>
            </p:nvPicPr>
            <p:blipFill>
              <a:blip r:embed="rId13"/>
              <a:srcRect r="20020"/>
              <a:stretch>
                <a:fillRect/>
              </a:stretch>
            </p:blipFill>
            <p:spPr bwMode="auto">
              <a:xfrm>
                <a:off x="1428728" y="5572140"/>
                <a:ext cx="2071702" cy="406520"/>
              </a:xfrm>
              <a:prstGeom prst="rect">
                <a:avLst/>
              </a:prstGeom>
              <a:noFill/>
              <a:effectLst>
                <a:outerShdw blurRad="50800" dist="38100" dir="2700000" algn="tl" rotWithShape="0">
                  <a:prstClr val="black">
                    <a:alpha val="40000"/>
                  </a:prstClr>
                </a:outerShdw>
              </a:effectLst>
            </p:spPr>
          </p:pic>
        </p:grpSp>
        <p:grpSp>
          <p:nvGrpSpPr>
            <p:cNvPr id="7" name="Group 41"/>
            <p:cNvGrpSpPr/>
            <p:nvPr/>
          </p:nvGrpSpPr>
          <p:grpSpPr>
            <a:xfrm>
              <a:off x="928662" y="4214818"/>
              <a:ext cx="369332" cy="1867756"/>
              <a:chOff x="928662" y="4214818"/>
              <a:chExt cx="369332" cy="1867756"/>
            </a:xfrm>
          </p:grpSpPr>
          <p:sp>
            <p:nvSpPr>
              <p:cNvPr id="39" name="TextBox 38"/>
              <p:cNvSpPr txBox="1"/>
              <p:nvPr/>
            </p:nvSpPr>
            <p:spPr>
              <a:xfrm rot="16200000">
                <a:off x="465202" y="5249782"/>
                <a:ext cx="1296252" cy="369332"/>
              </a:xfrm>
              <a:prstGeom prst="rect">
                <a:avLst/>
              </a:prstGeom>
              <a:noFill/>
            </p:spPr>
            <p:txBody>
              <a:bodyPr wrap="none" rtlCol="0">
                <a:spAutoFit/>
              </a:bodyPr>
              <a:lstStyle/>
              <a:p>
                <a:r>
                  <a:rPr lang="en-GB" dirty="0" smtClean="0">
                    <a:solidFill>
                      <a:schemeClr val="tx2"/>
                    </a:solidFill>
                    <a:effectLst>
                      <a:outerShdw blurRad="38100" dist="38100" dir="2700000" algn="tl">
                        <a:srgbClr val="000000">
                          <a:alpha val="43137"/>
                        </a:srgbClr>
                      </a:outerShdw>
                    </a:effectLst>
                  </a:rPr>
                  <a:t>Dev &amp; Test</a:t>
                </a:r>
                <a:endParaRPr lang="en-GB" dirty="0">
                  <a:solidFill>
                    <a:schemeClr val="tx2"/>
                  </a:solidFill>
                  <a:effectLst>
                    <a:outerShdw blurRad="38100" dist="38100" dir="2700000" algn="tl">
                      <a:srgbClr val="000000">
                        <a:alpha val="43137"/>
                      </a:srgbClr>
                    </a:outerShdw>
                  </a:effectLst>
                </a:endParaRPr>
              </a:p>
            </p:txBody>
          </p:sp>
          <p:cxnSp>
            <p:nvCxnSpPr>
              <p:cNvPr id="41" name="Straight Connector 40"/>
              <p:cNvCxnSpPr/>
              <p:nvPr/>
            </p:nvCxnSpPr>
            <p:spPr bwMode="auto">
              <a:xfrm rot="5400000" flipH="1" flipV="1">
                <a:off x="351577" y="5148299"/>
                <a:ext cx="1867756" cy="794"/>
              </a:xfrm>
              <a:prstGeom prst="line">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28575" cap="flat" cmpd="sng" algn="ctr">
                <a:solidFill>
                  <a:schemeClr val="tx2"/>
                </a:solidFill>
                <a:prstDash val="solid"/>
                <a:round/>
                <a:headEnd type="none" w="med" len="med"/>
                <a:tailEnd type="none" w="med" len="med"/>
              </a:ln>
              <a:effectLst>
                <a:outerShdw blurRad="50800" dist="38100" dir="2700000" algn="tl" rotWithShape="0">
                  <a:prstClr val="black">
                    <a:alpha val="40000"/>
                  </a:prstClr>
                </a:outerShdw>
              </a:effectLst>
            </p:spPr>
          </p:cxnSp>
        </p:grpSp>
      </p:grpSp>
      <p:sp>
        <p:nvSpPr>
          <p:cNvPr id="55" name="TextBox 54"/>
          <p:cNvSpPr txBox="1"/>
          <p:nvPr/>
        </p:nvSpPr>
        <p:spPr>
          <a:xfrm>
            <a:off x="214282" y="3429000"/>
            <a:ext cx="2737737" cy="227754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Visual Studio Professional +</a:t>
            </a:r>
          </a:p>
          <a:p>
            <a:endParaRPr lang="en-GB" sz="1600" dirty="0">
              <a:effectLst>
                <a:outerShdw blurRad="38100" dist="38100" dir="2700000" algn="tl">
                  <a:srgbClr val="000000">
                    <a:alpha val="43137"/>
                  </a:srgbClr>
                </a:outerShdw>
              </a:effectLst>
            </a:endParaRPr>
          </a:p>
          <a:p>
            <a:r>
              <a:rPr lang="en-GB" sz="1600" dirty="0" smtClean="0">
                <a:effectLst>
                  <a:outerShdw blurRad="38100" dist="38100" dir="2700000" algn="tl">
                    <a:srgbClr val="000000">
                      <a:alpha val="43137"/>
                    </a:srgbClr>
                  </a:outerShdw>
                </a:effectLst>
              </a:rPr>
              <a:t>Team Edition for:</a:t>
            </a:r>
          </a:p>
          <a:p>
            <a:r>
              <a:rPr lang="en-GB" sz="1600" dirty="0" smtClean="0">
                <a:effectLst>
                  <a:outerShdw blurRad="38100" dist="38100" dir="2700000" algn="tl">
                    <a:srgbClr val="000000">
                      <a:alpha val="43137"/>
                    </a:srgbClr>
                  </a:outerShdw>
                </a:effectLst>
              </a:rPr>
              <a:t>   Software Architects</a:t>
            </a:r>
          </a:p>
          <a:p>
            <a:r>
              <a:rPr lang="en-GB" sz="1000" dirty="0">
                <a:effectLst>
                  <a:outerShdw blurRad="38100" dist="38100" dir="2700000" algn="tl">
                    <a:srgbClr val="000000">
                      <a:alpha val="43137"/>
                    </a:srgbClr>
                  </a:outerShdw>
                </a:effectLst>
              </a:rPr>
              <a:t>or</a:t>
            </a:r>
          </a:p>
          <a:p>
            <a:r>
              <a:rPr lang="en-GB" sz="1600" dirty="0" smtClean="0">
                <a:effectLst>
                  <a:outerShdw blurRad="38100" dist="38100" dir="2700000" algn="tl">
                    <a:srgbClr val="000000">
                      <a:alpha val="43137"/>
                    </a:srgbClr>
                  </a:outerShdw>
                </a:effectLst>
              </a:rPr>
              <a:t>   Software Developers</a:t>
            </a:r>
          </a:p>
          <a:p>
            <a:r>
              <a:rPr lang="en-GB" sz="1000" dirty="0">
                <a:effectLst>
                  <a:outerShdw blurRad="38100" dist="38100" dir="2700000" algn="tl">
                    <a:srgbClr val="000000">
                      <a:alpha val="43137"/>
                    </a:srgbClr>
                  </a:outerShdw>
                </a:effectLst>
              </a:rPr>
              <a:t>or</a:t>
            </a:r>
          </a:p>
          <a:p>
            <a:r>
              <a:rPr lang="en-GB" sz="1600" dirty="0" smtClean="0">
                <a:effectLst>
                  <a:outerShdw blurRad="38100" dist="38100" dir="2700000" algn="tl">
                    <a:srgbClr val="000000">
                      <a:alpha val="43137"/>
                    </a:srgbClr>
                  </a:outerShdw>
                </a:effectLst>
              </a:rPr>
              <a:t>   Software Testers</a:t>
            </a:r>
          </a:p>
          <a:p>
            <a:r>
              <a:rPr lang="en-GB" sz="1000" dirty="0">
                <a:effectLst>
                  <a:outerShdw blurRad="38100" dist="38100" dir="2700000" algn="tl">
                    <a:srgbClr val="000000">
                      <a:alpha val="43137"/>
                    </a:srgbClr>
                  </a:outerShdw>
                </a:effectLst>
              </a:rPr>
              <a:t>o</a:t>
            </a:r>
            <a:r>
              <a:rPr lang="en-GB" sz="1000" dirty="0" smtClean="0">
                <a:effectLst>
                  <a:outerShdw blurRad="38100" dist="38100" dir="2700000" algn="tl">
                    <a:srgbClr val="000000">
                      <a:alpha val="43137"/>
                    </a:srgbClr>
                  </a:outerShdw>
                </a:effectLst>
              </a:rPr>
              <a:t>r</a:t>
            </a:r>
            <a:endParaRPr lang="en-GB" sz="1600" dirty="0" smtClean="0">
              <a:effectLst>
                <a:outerShdw blurRad="38100" dist="38100" dir="2700000" algn="tl">
                  <a:srgbClr val="000000">
                    <a:alpha val="43137"/>
                  </a:srgbClr>
                </a:outerShdw>
              </a:effectLst>
            </a:endParaRPr>
          </a:p>
          <a:p>
            <a:r>
              <a:rPr lang="en-GB" sz="1600" dirty="0" smtClean="0">
                <a:effectLst>
                  <a:outerShdw blurRad="38100" dist="38100" dir="2700000" algn="tl">
                    <a:srgbClr val="000000">
                      <a:alpha val="43137"/>
                    </a:srgbClr>
                  </a:outerShdw>
                </a:effectLst>
              </a:rPr>
              <a:t>   Database Professionals</a:t>
            </a:r>
            <a:endParaRPr lang="en-GB" sz="1600" dirty="0">
              <a:effectLst>
                <a:outerShdw blurRad="38100" dist="38100" dir="2700000" algn="tl">
                  <a:srgbClr val="000000">
                    <a:alpha val="43137"/>
                  </a:srgbClr>
                </a:outerShdw>
              </a:effectLst>
            </a:endParaRPr>
          </a:p>
        </p:txBody>
      </p:sp>
      <p:sp>
        <p:nvSpPr>
          <p:cNvPr id="57" name="TextBox 56"/>
          <p:cNvSpPr txBox="1"/>
          <p:nvPr/>
        </p:nvSpPr>
        <p:spPr>
          <a:xfrm>
            <a:off x="4572000" y="5857892"/>
            <a:ext cx="2254143" cy="892552"/>
          </a:xfrm>
          <a:prstGeom prst="rect">
            <a:avLst/>
          </a:prstGeom>
          <a:noFill/>
        </p:spPr>
        <p:txBody>
          <a:bodyPr wrap="none" rtlCol="0">
            <a:spAutoFit/>
          </a:bodyPr>
          <a:lstStyle/>
          <a:p>
            <a:r>
              <a:rPr lang="en-GB" sz="1400" dirty="0" smtClean="0">
                <a:effectLst>
                  <a:outerShdw blurRad="38100" dist="38100" dir="2700000" algn="tl">
                    <a:srgbClr val="000000">
                      <a:alpha val="43137"/>
                    </a:srgbClr>
                  </a:outerShdw>
                </a:effectLst>
              </a:rPr>
              <a:t>+ Upgrade rights for the</a:t>
            </a:r>
            <a:br>
              <a:rPr lang="en-GB" sz="1400" dirty="0" smtClean="0">
                <a:effectLst>
                  <a:outerShdw blurRad="38100" dist="38100" dir="2700000" algn="tl">
                    <a:srgbClr val="000000">
                      <a:alpha val="43137"/>
                    </a:srgbClr>
                  </a:outerShdw>
                </a:effectLst>
              </a:rPr>
            </a:br>
            <a:r>
              <a:rPr lang="en-GB" sz="1400" dirty="0" smtClean="0">
                <a:effectLst>
                  <a:outerShdw blurRad="38100" dist="38100" dir="2700000" algn="tl">
                    <a:srgbClr val="000000">
                      <a:alpha val="43137"/>
                    </a:srgbClr>
                  </a:outerShdw>
                </a:effectLst>
              </a:rPr>
              <a:t>lifetime of the subscription</a:t>
            </a:r>
          </a:p>
          <a:p>
            <a:r>
              <a:rPr lang="en-GB" sz="1200" dirty="0" smtClean="0">
                <a:effectLst>
                  <a:outerShdw blurRad="38100" dist="38100" dir="2700000" algn="tl">
                    <a:srgbClr val="000000">
                      <a:alpha val="43137"/>
                    </a:srgbClr>
                  </a:outerShdw>
                </a:effectLst>
              </a:rPr>
              <a:t>(Including Visual Studio, </a:t>
            </a:r>
          </a:p>
          <a:p>
            <a:r>
              <a:rPr lang="en-GB" sz="1200" dirty="0">
                <a:effectLst>
                  <a:outerShdw blurRad="38100" dist="38100" dir="2700000" algn="tl">
                    <a:srgbClr val="000000">
                      <a:alpha val="43137"/>
                    </a:srgbClr>
                  </a:outerShdw>
                </a:effectLst>
              </a:rPr>
              <a:t>T</a:t>
            </a:r>
            <a:r>
              <a:rPr lang="en-GB" sz="1200" dirty="0" smtClean="0">
                <a:effectLst>
                  <a:outerShdw blurRad="38100" dist="38100" dir="2700000" algn="tl">
                    <a:srgbClr val="000000">
                      <a:alpha val="43137"/>
                    </a:srgbClr>
                  </a:outerShdw>
                </a:effectLst>
              </a:rPr>
              <a:t>eam Client &amp; Office)</a:t>
            </a:r>
            <a:endParaRPr lang="en-GB" sz="1200" dirty="0">
              <a:effectLst>
                <a:outerShdw blurRad="38100" dist="38100" dir="2700000" algn="tl">
                  <a:srgbClr val="000000">
                    <a:alpha val="43137"/>
                  </a:srgbClr>
                </a:outerShdw>
              </a:effectLst>
            </a:endParaRPr>
          </a:p>
        </p:txBody>
      </p:sp>
      <p:grpSp>
        <p:nvGrpSpPr>
          <p:cNvPr id="8" name="Group 61"/>
          <p:cNvGrpSpPr/>
          <p:nvPr/>
        </p:nvGrpSpPr>
        <p:grpSpPr>
          <a:xfrm>
            <a:off x="142844" y="6215082"/>
            <a:ext cx="3249047" cy="523220"/>
            <a:chOff x="142844" y="6215082"/>
            <a:chExt cx="3249047" cy="523220"/>
          </a:xfrm>
        </p:grpSpPr>
        <p:sp>
          <p:nvSpPr>
            <p:cNvPr id="60" name="TextBox 59"/>
            <p:cNvSpPr txBox="1"/>
            <p:nvPr/>
          </p:nvSpPr>
          <p:spPr>
            <a:xfrm>
              <a:off x="285720" y="6215082"/>
              <a:ext cx="3106171" cy="523220"/>
            </a:xfrm>
            <a:prstGeom prst="rect">
              <a:avLst/>
            </a:prstGeom>
            <a:noFill/>
          </p:spPr>
          <p:txBody>
            <a:bodyPr wrap="none" rtlCol="0">
              <a:spAutoFit/>
            </a:bodyPr>
            <a:lstStyle/>
            <a:p>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Visual </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Studio </a:t>
              </a:r>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2008 </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Team Client </a:t>
              </a:r>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with</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
              </a:r>
              <a:b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br>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MSDN </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Premium Subscription</a:t>
              </a:r>
            </a:p>
          </p:txBody>
        </p:sp>
        <p:sp>
          <p:nvSpPr>
            <p:cNvPr id="61" name="TextBox 60"/>
            <p:cNvSpPr txBox="1"/>
            <p:nvPr/>
          </p:nvSpPr>
          <p:spPr>
            <a:xfrm>
              <a:off x="142844" y="6215082"/>
              <a:ext cx="255198" cy="307777"/>
            </a:xfrm>
            <a:prstGeom prst="rect">
              <a:avLst/>
            </a:prstGeom>
            <a:noFill/>
          </p:spPr>
          <p:txBody>
            <a:bodyPr wrap="none" rtlCol="0">
              <a:spAutoFit/>
            </a:bodyPr>
            <a:lstStyle/>
            <a:p>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a:t>
              </a:r>
              <a:endPar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endParaRPr>
            </a:p>
          </p:txBody>
        </p:sp>
      </p:grpSp>
      <p:pic>
        <p:nvPicPr>
          <p:cNvPr id="1062" name="Picture 38" descr="C:\Users\neilkidd\Pictures\Art\BoxShots\Expression Blend\ExpBlendEN_3DS.png"/>
          <p:cNvPicPr>
            <a:picLocks noChangeAspect="1" noChangeArrowheads="1"/>
          </p:cNvPicPr>
          <p:nvPr/>
        </p:nvPicPr>
        <p:blipFill>
          <a:blip r:embed="rId14"/>
          <a:srcRect/>
          <a:stretch>
            <a:fillRect/>
          </a:stretch>
        </p:blipFill>
        <p:spPr bwMode="auto">
          <a:xfrm>
            <a:off x="7643834" y="1643050"/>
            <a:ext cx="1228346" cy="1357322"/>
          </a:xfrm>
          <a:prstGeom prst="rect">
            <a:avLst/>
          </a:prstGeom>
          <a:noFill/>
          <a:effectLst>
            <a:outerShdw blurRad="76200" dir="13500000" sy="23000" kx="1200000" algn="br" rotWithShape="0">
              <a:prstClr val="black">
                <a:alpha val="20000"/>
              </a:prstClr>
            </a:outerShdw>
          </a:effectLst>
        </p:spPr>
      </p:pic>
      <p:pic>
        <p:nvPicPr>
          <p:cNvPr id="1063" name="Picture 39" descr="C:\Users\neilkidd\Pictures\Art\BoxShots\Expression Blend\Expression-Blend_bL.png"/>
          <p:cNvPicPr>
            <a:picLocks noChangeAspect="1" noChangeArrowheads="1"/>
          </p:cNvPicPr>
          <p:nvPr/>
        </p:nvPicPr>
        <p:blipFill>
          <a:blip r:embed="rId15">
            <a:lum bright="70000" contrast="-70000"/>
          </a:blip>
          <a:srcRect/>
          <a:stretch>
            <a:fillRect/>
          </a:stretch>
        </p:blipFill>
        <p:spPr bwMode="auto">
          <a:xfrm>
            <a:off x="7272745" y="3429000"/>
            <a:ext cx="1285494" cy="285369"/>
          </a:xfrm>
          <a:prstGeom prst="rect">
            <a:avLst/>
          </a:prstGeom>
          <a:noFill/>
          <a:effectLst>
            <a:outerShdw blurRad="50800" dist="38100" dir="2700000" algn="tl" rotWithShape="0">
              <a:prstClr val="black">
                <a:alpha val="40000"/>
              </a:prstClr>
            </a:outerShdw>
          </a:effectLst>
        </p:spPr>
      </p:pic>
      <p:pic>
        <p:nvPicPr>
          <p:cNvPr id="1031" name="Picture 7" descr="C:\Users\neilkidd\Downloads\boxshots_part1\angled\Architecture_Angle.png"/>
          <p:cNvPicPr>
            <a:picLocks noChangeAspect="1" noChangeArrowheads="1"/>
          </p:cNvPicPr>
          <p:nvPr/>
        </p:nvPicPr>
        <p:blipFill>
          <a:blip r:embed="rId16" cstate="print"/>
          <a:srcRect/>
          <a:stretch>
            <a:fillRect/>
          </a:stretch>
        </p:blipFill>
        <p:spPr bwMode="auto">
          <a:xfrm>
            <a:off x="357158" y="1214422"/>
            <a:ext cx="1500198" cy="2036855"/>
          </a:xfrm>
          <a:prstGeom prst="rect">
            <a:avLst/>
          </a:prstGeom>
          <a:noFill/>
          <a:effectLst>
            <a:outerShdw blurRad="76200" dist="241300" dir="13500000" sy="23000" kx="1200000" algn="br" rotWithShape="0">
              <a:prstClr val="black">
                <a:alpha val="2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1000"/>
                                        <p:tgtEl>
                                          <p:spTgt spid="10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54"/>
                                        </p:tgtEl>
                                        <p:attrNameLst>
                                          <p:attrName>style.visibility</p:attrName>
                                        </p:attrNameLst>
                                      </p:cBhvr>
                                      <p:to>
                                        <p:strVal val="visible"/>
                                      </p:to>
                                    </p:set>
                                    <p:animEffect transition="in" filter="fade">
                                      <p:cBhvr>
                                        <p:cTn id="26" dur="1000"/>
                                        <p:tgtEl>
                                          <p:spTgt spid="10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1000"/>
                                        <p:tgtEl>
                                          <p:spTgt spid="5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41"/>
                                        </p:tgtEl>
                                        <p:attrNameLst>
                                          <p:attrName>style.visibility</p:attrName>
                                        </p:attrNameLst>
                                      </p:cBhvr>
                                      <p:to>
                                        <p:strVal val="visible"/>
                                      </p:to>
                                    </p:set>
                                    <p:animEffect transition="in" filter="fade">
                                      <p:cBhvr>
                                        <p:cTn id="41" dur="1000"/>
                                        <p:tgtEl>
                                          <p:spTgt spid="1041"/>
                                        </p:tgtEl>
                                      </p:cBhvr>
                                    </p:animEffect>
                                  </p:childTnLst>
                                </p:cTn>
                              </p:par>
                              <p:par>
                                <p:cTn id="42" presetID="10" presetClass="entr" presetSubtype="0" fill="hold" nodeType="withEffect">
                                  <p:stCondLst>
                                    <p:cond delay="0"/>
                                  </p:stCondLst>
                                  <p:childTnLst>
                                    <p:set>
                                      <p:cBhvr>
                                        <p:cTn id="43" dur="1" fill="hold">
                                          <p:stCondLst>
                                            <p:cond delay="0"/>
                                          </p:stCondLst>
                                        </p:cTn>
                                        <p:tgtEl>
                                          <p:spTgt spid="1044"/>
                                        </p:tgtEl>
                                        <p:attrNameLst>
                                          <p:attrName>style.visibility</p:attrName>
                                        </p:attrNameLst>
                                      </p:cBhvr>
                                      <p:to>
                                        <p:strVal val="visible"/>
                                      </p:to>
                                    </p:set>
                                    <p:animEffect transition="in" filter="fade">
                                      <p:cBhvr>
                                        <p:cTn id="44" dur="1000"/>
                                        <p:tgtEl>
                                          <p:spTgt spid="104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063"/>
                                        </p:tgtEl>
                                        <p:attrNameLst>
                                          <p:attrName>style.visibility</p:attrName>
                                        </p:attrNameLst>
                                      </p:cBhvr>
                                      <p:to>
                                        <p:strVal val="visible"/>
                                      </p:to>
                                    </p:set>
                                    <p:animEffect transition="in" filter="fade">
                                      <p:cBhvr>
                                        <p:cTn id="48" dur="1000"/>
                                        <p:tgtEl>
                                          <p:spTgt spid="1063"/>
                                        </p:tgtEl>
                                      </p:cBhvr>
                                    </p:animEffect>
                                  </p:childTnLst>
                                </p:cTn>
                              </p:par>
                              <p:par>
                                <p:cTn id="49" presetID="10" presetClass="entr" presetSubtype="0" fill="hold" nodeType="withEffect">
                                  <p:stCondLst>
                                    <p:cond delay="0"/>
                                  </p:stCondLst>
                                  <p:childTnLst>
                                    <p:set>
                                      <p:cBhvr>
                                        <p:cTn id="50" dur="1" fill="hold">
                                          <p:stCondLst>
                                            <p:cond delay="0"/>
                                          </p:stCondLst>
                                        </p:cTn>
                                        <p:tgtEl>
                                          <p:spTgt spid="1062"/>
                                        </p:tgtEl>
                                        <p:attrNameLst>
                                          <p:attrName>style.visibility</p:attrName>
                                        </p:attrNameLst>
                                      </p:cBhvr>
                                      <p:to>
                                        <p:strVal val="visible"/>
                                      </p:to>
                                    </p:set>
                                    <p:animEffect transition="in" filter="fade">
                                      <p:cBhvr>
                                        <p:cTn id="51" dur="1000"/>
                                        <p:tgtEl>
                                          <p:spTgt spid="1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4797215" y="1735447"/>
            <a:ext cx="1785950" cy="886774"/>
            <a:chOff x="4357686" y="5072074"/>
            <a:chExt cx="2743200" cy="1362075"/>
          </a:xfrm>
          <a:effectLst>
            <a:outerShdw blurRad="50800" dist="38100" dir="2700000" algn="tl" rotWithShape="0">
              <a:prstClr val="black">
                <a:alpha val="40000"/>
              </a:prstClr>
            </a:outerShdw>
          </a:effectLst>
        </p:grpSpPr>
        <p:pic>
          <p:nvPicPr>
            <p:cNvPr id="1048" name="Picture 24" descr="C:\Users\neilkidd\Pictures\Art\BoxShots\MSDN\msdn+tag_rgb_no_arrow.png"/>
            <p:cNvPicPr>
              <a:picLocks noChangeAspect="1" noChangeArrowheads="1"/>
            </p:cNvPicPr>
            <p:nvPr/>
          </p:nvPicPr>
          <p:blipFill>
            <a:blip r:embed="rId3">
              <a:lum bright="70000" contrast="-70000"/>
            </a:blip>
            <a:srcRect/>
            <a:stretch>
              <a:fillRect/>
            </a:stretch>
          </p:blipFill>
          <p:spPr bwMode="auto">
            <a:xfrm>
              <a:off x="4357686" y="5072074"/>
              <a:ext cx="2743200" cy="1362075"/>
            </a:xfrm>
            <a:prstGeom prst="rect">
              <a:avLst/>
            </a:prstGeom>
            <a:noFill/>
          </p:spPr>
        </p:pic>
        <p:pic>
          <p:nvPicPr>
            <p:cNvPr id="1049" name="Picture 25" descr="C:\Users\neilkidd\Pictures\Art\BoxShots\MSDN\arrow.png"/>
            <p:cNvPicPr>
              <a:picLocks noChangeAspect="1" noChangeArrowheads="1"/>
            </p:cNvPicPr>
            <p:nvPr/>
          </p:nvPicPr>
          <p:blipFill>
            <a:blip r:embed="rId4"/>
            <a:srcRect/>
            <a:stretch>
              <a:fillRect/>
            </a:stretch>
          </p:blipFill>
          <p:spPr bwMode="auto">
            <a:xfrm>
              <a:off x="5662611" y="5853124"/>
              <a:ext cx="1438275" cy="581025"/>
            </a:xfrm>
            <a:prstGeom prst="rect">
              <a:avLst/>
            </a:prstGeom>
            <a:noFill/>
          </p:spPr>
        </p:pic>
      </p:grpSp>
      <p:sp>
        <p:nvSpPr>
          <p:cNvPr id="4" name="Title 3"/>
          <p:cNvSpPr>
            <a:spLocks noGrp="1"/>
          </p:cNvSpPr>
          <p:nvPr>
            <p:ph type="title"/>
          </p:nvPr>
        </p:nvSpPr>
        <p:spPr/>
        <p:txBody>
          <a:bodyPr/>
          <a:lstStyle/>
          <a:p>
            <a:r>
              <a:rPr lang="en-GB" dirty="0" smtClean="0"/>
              <a:t>Team Suite* – What you get</a:t>
            </a:r>
            <a:endParaRPr lang="en-GB" dirty="0"/>
          </a:p>
        </p:txBody>
      </p:sp>
      <p:grpSp>
        <p:nvGrpSpPr>
          <p:cNvPr id="3" name="Group 13"/>
          <p:cNvGrpSpPr/>
          <p:nvPr/>
        </p:nvGrpSpPr>
        <p:grpSpPr>
          <a:xfrm>
            <a:off x="2476689" y="1750206"/>
            <a:ext cx="1702384" cy="857256"/>
            <a:chOff x="3214678" y="3418821"/>
            <a:chExt cx="2857520" cy="1438939"/>
          </a:xfrm>
        </p:grpSpPr>
        <p:pic>
          <p:nvPicPr>
            <p:cNvPr id="1033" name="Picture 9" descr="C:\Users\neilkidd\Pictures\Art\BoxShots\Core CAL\CAL-ent_bL_r.png"/>
            <p:cNvPicPr>
              <a:picLocks noChangeAspect="1" noChangeArrowheads="1"/>
            </p:cNvPicPr>
            <p:nvPr/>
          </p:nvPicPr>
          <p:blipFill>
            <a:blip r:embed="rId5"/>
            <a:srcRect t="69768" r="23322" b="-4652"/>
            <a:stretch>
              <a:fillRect/>
            </a:stretch>
          </p:blipFill>
          <p:spPr bwMode="auto">
            <a:xfrm>
              <a:off x="3214678" y="4572008"/>
              <a:ext cx="2286016" cy="285752"/>
            </a:xfrm>
            <a:prstGeom prst="rect">
              <a:avLst/>
            </a:prstGeom>
            <a:ln>
              <a:noFill/>
            </a:ln>
            <a:effectLst>
              <a:outerShdw blurRad="292100" dist="139700" dir="2700000" algn="tl" rotWithShape="0">
                <a:srgbClr val="333333">
                  <a:alpha val="65000"/>
                </a:srgbClr>
              </a:outerShdw>
            </a:effectLst>
          </p:spPr>
        </p:pic>
        <p:pic>
          <p:nvPicPr>
            <p:cNvPr id="1034" name="Picture 10" descr="C:\Users\neilkidd\Pictures\Art\BoxShots\Visual Studio 2005 Team Foundation Server\Visual Studio 2005 Team Foundation Server logo reverse.png"/>
            <p:cNvPicPr>
              <a:picLocks noChangeAspect="1" noChangeArrowheads="1"/>
            </p:cNvPicPr>
            <p:nvPr/>
          </p:nvPicPr>
          <p:blipFill>
            <a:blip r:embed="rId6" cstate="print"/>
            <a:srcRect/>
            <a:stretch>
              <a:fillRect/>
            </a:stretch>
          </p:blipFill>
          <p:spPr bwMode="auto">
            <a:xfrm>
              <a:off x="3214679" y="3418821"/>
              <a:ext cx="2857519" cy="1134128"/>
            </a:xfrm>
            <a:prstGeom prst="rect">
              <a:avLst/>
            </a:prstGeom>
            <a:ln>
              <a:noFill/>
            </a:ln>
            <a:effectLst>
              <a:outerShdw blurRad="292100" dist="139700" dir="2700000" algn="tl" rotWithShape="0">
                <a:srgbClr val="333333">
                  <a:alpha val="65000"/>
                </a:srgbClr>
              </a:outerShdw>
            </a:effectLst>
          </p:spPr>
        </p:pic>
      </p:grpSp>
      <p:pic>
        <p:nvPicPr>
          <p:cNvPr id="1054" name="Picture 30" descr="C:\Users\neilkidd\Pictures\Art\BoxShots\Office 2007\Pro07EN_3DS.png"/>
          <p:cNvPicPr>
            <a:picLocks noChangeAspect="1" noChangeArrowheads="1"/>
          </p:cNvPicPr>
          <p:nvPr/>
        </p:nvPicPr>
        <p:blipFill>
          <a:blip r:embed="rId7"/>
          <a:srcRect/>
          <a:stretch>
            <a:fillRect/>
          </a:stretch>
        </p:blipFill>
        <p:spPr bwMode="auto">
          <a:xfrm>
            <a:off x="5164516" y="2765099"/>
            <a:ext cx="1050558" cy="1160868"/>
          </a:xfrm>
          <a:prstGeom prst="rect">
            <a:avLst/>
          </a:prstGeom>
          <a:noFill/>
          <a:effectLst>
            <a:outerShdw blurRad="76200" dir="13500000" sy="23000" kx="1200000" algn="br" rotWithShape="0">
              <a:prstClr val="black">
                <a:alpha val="20000"/>
              </a:prstClr>
            </a:outerShdw>
          </a:effectLst>
        </p:spPr>
      </p:pic>
      <p:grpSp>
        <p:nvGrpSpPr>
          <p:cNvPr id="5" name="Group 44"/>
          <p:cNvGrpSpPr/>
          <p:nvPr/>
        </p:nvGrpSpPr>
        <p:grpSpPr>
          <a:xfrm>
            <a:off x="4429124" y="4193859"/>
            <a:ext cx="2500330" cy="1600934"/>
            <a:chOff x="928662" y="4214818"/>
            <a:chExt cx="2917052" cy="1867756"/>
          </a:xfrm>
        </p:grpSpPr>
        <p:grpSp>
          <p:nvGrpSpPr>
            <p:cNvPr id="6" name="Group 42"/>
            <p:cNvGrpSpPr/>
            <p:nvPr/>
          </p:nvGrpSpPr>
          <p:grpSpPr>
            <a:xfrm>
              <a:off x="1428728" y="4266775"/>
              <a:ext cx="2416986" cy="1763842"/>
              <a:chOff x="1428728" y="4214818"/>
              <a:chExt cx="2416986" cy="1763842"/>
            </a:xfrm>
          </p:grpSpPr>
          <p:pic>
            <p:nvPicPr>
              <p:cNvPr id="1050" name="Picture 26" descr="C:\Users\neilkidd\Pictures\Art\BoxShots\MOSS 2007\ofc-ShrPtSvr07_rgb_r.png"/>
              <p:cNvPicPr>
                <a:picLocks noChangeAspect="1" noChangeArrowheads="1"/>
              </p:cNvPicPr>
              <p:nvPr/>
            </p:nvPicPr>
            <p:blipFill>
              <a:blip r:embed="rId8"/>
              <a:srcRect l="11580" r="32449"/>
              <a:stretch>
                <a:fillRect/>
              </a:stretch>
            </p:blipFill>
            <p:spPr bwMode="auto">
              <a:xfrm>
                <a:off x="1428728" y="5036815"/>
                <a:ext cx="2416986" cy="500066"/>
              </a:xfrm>
              <a:prstGeom prst="rect">
                <a:avLst/>
              </a:prstGeom>
              <a:noFill/>
              <a:effectLst>
                <a:outerShdw blurRad="50800" dist="38100" dir="2700000" algn="tl" rotWithShape="0">
                  <a:prstClr val="black">
                    <a:alpha val="40000"/>
                  </a:prstClr>
                </a:outerShdw>
              </a:effectLst>
            </p:spPr>
          </p:pic>
          <p:pic>
            <p:nvPicPr>
              <p:cNvPr id="1051" name="Picture 27" descr="C:\Users\neilkidd\Pictures\Art\BoxShots\Sql 2008\SQL08_bL_r.png"/>
              <p:cNvPicPr>
                <a:picLocks noChangeAspect="1" noChangeArrowheads="1"/>
              </p:cNvPicPr>
              <p:nvPr/>
            </p:nvPicPr>
            <p:blipFill>
              <a:blip r:embed="rId9"/>
              <a:srcRect r="23214"/>
              <a:stretch>
                <a:fillRect/>
              </a:stretch>
            </p:blipFill>
            <p:spPr bwMode="auto">
              <a:xfrm>
                <a:off x="1428728" y="4214818"/>
                <a:ext cx="1428760" cy="394291"/>
              </a:xfrm>
              <a:prstGeom prst="rect">
                <a:avLst/>
              </a:prstGeom>
              <a:noFill/>
              <a:effectLst>
                <a:outerShdw blurRad="50800" dist="38100" dir="2700000" algn="tl" rotWithShape="0">
                  <a:prstClr val="black">
                    <a:alpha val="40000"/>
                  </a:prstClr>
                </a:outerShdw>
              </a:effectLst>
            </p:spPr>
          </p:pic>
          <p:pic>
            <p:nvPicPr>
              <p:cNvPr id="1052" name="Picture 28" descr="C:\Users\neilkidd\Pictures\Art\BoxShots\Commerce Server\Commerce-07_bL_r.png"/>
              <p:cNvPicPr>
                <a:picLocks noChangeAspect="1" noChangeArrowheads="1"/>
              </p:cNvPicPr>
              <p:nvPr/>
            </p:nvPicPr>
            <p:blipFill>
              <a:blip r:embed="rId10"/>
              <a:srcRect r="16134"/>
              <a:stretch>
                <a:fillRect/>
              </a:stretch>
            </p:blipFill>
            <p:spPr bwMode="auto">
              <a:xfrm>
                <a:off x="1428728" y="4644367"/>
                <a:ext cx="2404180" cy="357190"/>
              </a:xfrm>
              <a:prstGeom prst="rect">
                <a:avLst/>
              </a:prstGeom>
              <a:noFill/>
              <a:effectLst>
                <a:outerShdw blurRad="50800" dist="38100" dir="2700000" algn="tl" rotWithShape="0">
                  <a:prstClr val="black">
                    <a:alpha val="40000"/>
                  </a:prstClr>
                </a:outerShdw>
              </a:effectLst>
            </p:spPr>
          </p:pic>
          <p:pic>
            <p:nvPicPr>
              <p:cNvPr id="1053" name="Picture 29" descr="C:\Users\neilkidd\Pictures\Art\BoxShots\Biztalk 2006\BTServer06_bL_r.png"/>
              <p:cNvPicPr>
                <a:picLocks noChangeAspect="1" noChangeArrowheads="1"/>
              </p:cNvPicPr>
              <p:nvPr/>
            </p:nvPicPr>
            <p:blipFill>
              <a:blip r:embed="rId11"/>
              <a:srcRect r="20020"/>
              <a:stretch>
                <a:fillRect/>
              </a:stretch>
            </p:blipFill>
            <p:spPr bwMode="auto">
              <a:xfrm>
                <a:off x="1428728" y="5572140"/>
                <a:ext cx="2071702" cy="406520"/>
              </a:xfrm>
              <a:prstGeom prst="rect">
                <a:avLst/>
              </a:prstGeom>
              <a:noFill/>
              <a:effectLst>
                <a:outerShdw blurRad="50800" dist="38100" dir="2700000" algn="tl" rotWithShape="0">
                  <a:prstClr val="black">
                    <a:alpha val="40000"/>
                  </a:prstClr>
                </a:outerShdw>
              </a:effectLst>
            </p:spPr>
          </p:pic>
        </p:grpSp>
        <p:grpSp>
          <p:nvGrpSpPr>
            <p:cNvPr id="7" name="Group 41"/>
            <p:cNvGrpSpPr/>
            <p:nvPr/>
          </p:nvGrpSpPr>
          <p:grpSpPr>
            <a:xfrm>
              <a:off x="928662" y="4214818"/>
              <a:ext cx="369332" cy="1867756"/>
              <a:chOff x="928662" y="4214818"/>
              <a:chExt cx="369332" cy="1867756"/>
            </a:xfrm>
          </p:grpSpPr>
          <p:sp>
            <p:nvSpPr>
              <p:cNvPr id="39" name="TextBox 38"/>
              <p:cNvSpPr txBox="1"/>
              <p:nvPr/>
            </p:nvSpPr>
            <p:spPr>
              <a:xfrm rot="16200000">
                <a:off x="465202" y="5249782"/>
                <a:ext cx="1296252" cy="369332"/>
              </a:xfrm>
              <a:prstGeom prst="rect">
                <a:avLst/>
              </a:prstGeom>
              <a:noFill/>
            </p:spPr>
            <p:txBody>
              <a:bodyPr wrap="none" rtlCol="0">
                <a:spAutoFit/>
              </a:bodyPr>
              <a:lstStyle/>
              <a:p>
                <a:r>
                  <a:rPr lang="en-GB" dirty="0" smtClean="0">
                    <a:solidFill>
                      <a:schemeClr val="tx2"/>
                    </a:solidFill>
                    <a:effectLst>
                      <a:outerShdw blurRad="38100" dist="38100" dir="2700000" algn="tl">
                        <a:srgbClr val="000000">
                          <a:alpha val="43137"/>
                        </a:srgbClr>
                      </a:outerShdw>
                    </a:effectLst>
                  </a:rPr>
                  <a:t>Dev &amp; Test</a:t>
                </a:r>
                <a:endParaRPr lang="en-GB" dirty="0">
                  <a:solidFill>
                    <a:schemeClr val="tx2"/>
                  </a:solidFill>
                  <a:effectLst>
                    <a:outerShdw blurRad="38100" dist="38100" dir="2700000" algn="tl">
                      <a:srgbClr val="000000">
                        <a:alpha val="43137"/>
                      </a:srgbClr>
                    </a:outerShdw>
                  </a:effectLst>
                </a:endParaRPr>
              </a:p>
            </p:txBody>
          </p:sp>
          <p:cxnSp>
            <p:nvCxnSpPr>
              <p:cNvPr id="41" name="Straight Connector 40"/>
              <p:cNvCxnSpPr/>
              <p:nvPr/>
            </p:nvCxnSpPr>
            <p:spPr bwMode="auto">
              <a:xfrm rot="5400000" flipH="1" flipV="1">
                <a:off x="351577" y="5148299"/>
                <a:ext cx="1867756" cy="794"/>
              </a:xfrm>
              <a:prstGeom prst="line">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28575" cap="flat" cmpd="sng" algn="ctr">
                <a:solidFill>
                  <a:schemeClr val="tx2"/>
                </a:solidFill>
                <a:prstDash val="solid"/>
                <a:round/>
                <a:headEnd type="none" w="med" len="med"/>
                <a:tailEnd type="none" w="med" len="med"/>
              </a:ln>
              <a:effectLst>
                <a:outerShdw blurRad="50800" dist="38100" dir="2700000" algn="tl" rotWithShape="0">
                  <a:prstClr val="black">
                    <a:alpha val="40000"/>
                  </a:prstClr>
                </a:outerShdw>
              </a:effectLst>
            </p:spPr>
          </p:cxnSp>
        </p:grpSp>
      </p:grpSp>
      <p:sp>
        <p:nvSpPr>
          <p:cNvPr id="55" name="TextBox 54"/>
          <p:cNvSpPr txBox="1"/>
          <p:nvPr/>
        </p:nvSpPr>
        <p:spPr>
          <a:xfrm>
            <a:off x="214282" y="3429000"/>
            <a:ext cx="2737737" cy="2277547"/>
          </a:xfrm>
          <a:prstGeom prst="rect">
            <a:avLst/>
          </a:prstGeom>
          <a:noFill/>
        </p:spPr>
        <p:txBody>
          <a:bodyPr wrap="none" rtlCol="0">
            <a:spAutoFit/>
          </a:bodyPr>
          <a:lstStyle/>
          <a:p>
            <a:r>
              <a:rPr lang="en-GB" sz="1600" dirty="0" smtClean="0">
                <a:effectLst>
                  <a:outerShdw blurRad="38100" dist="38100" dir="2700000" algn="tl">
                    <a:srgbClr val="000000">
                      <a:alpha val="43137"/>
                    </a:srgbClr>
                  </a:outerShdw>
                </a:effectLst>
              </a:rPr>
              <a:t>Visual Studio Professional +</a:t>
            </a:r>
          </a:p>
          <a:p>
            <a:endParaRPr lang="en-GB" sz="1600" dirty="0">
              <a:effectLst>
                <a:outerShdw blurRad="38100" dist="38100" dir="2700000" algn="tl">
                  <a:srgbClr val="000000">
                    <a:alpha val="43137"/>
                  </a:srgbClr>
                </a:outerShdw>
              </a:effectLst>
            </a:endParaRPr>
          </a:p>
          <a:p>
            <a:r>
              <a:rPr lang="en-GB" sz="1600" dirty="0" smtClean="0">
                <a:effectLst>
                  <a:outerShdw blurRad="38100" dist="38100" dir="2700000" algn="tl">
                    <a:srgbClr val="000000">
                      <a:alpha val="43137"/>
                    </a:srgbClr>
                  </a:outerShdw>
                </a:effectLst>
              </a:rPr>
              <a:t>Team Editions for:</a:t>
            </a:r>
          </a:p>
          <a:p>
            <a:r>
              <a:rPr lang="en-GB" sz="1600" dirty="0" smtClean="0">
                <a:effectLst>
                  <a:outerShdw blurRad="38100" dist="38100" dir="2700000" algn="tl">
                    <a:srgbClr val="000000">
                      <a:alpha val="43137"/>
                    </a:srgbClr>
                  </a:outerShdw>
                </a:effectLst>
              </a:rPr>
              <a:t>   Software Architects</a:t>
            </a:r>
          </a:p>
          <a:p>
            <a:r>
              <a:rPr lang="en-GB" sz="1000" b="1" dirty="0" smtClean="0">
                <a:solidFill>
                  <a:schemeClr val="tx2"/>
                </a:solidFill>
                <a:effectLst>
                  <a:outerShdw blurRad="38100" dist="38100" dir="2700000" algn="tl">
                    <a:srgbClr val="000000">
                      <a:alpha val="43137"/>
                    </a:srgbClr>
                  </a:outerShdw>
                </a:effectLst>
              </a:rPr>
              <a:t>and</a:t>
            </a:r>
            <a:endParaRPr lang="en-GB" sz="1000" b="1" dirty="0">
              <a:solidFill>
                <a:schemeClr val="tx2"/>
              </a:solidFill>
              <a:effectLst>
                <a:outerShdw blurRad="38100" dist="38100" dir="2700000" algn="tl">
                  <a:srgbClr val="000000">
                    <a:alpha val="43137"/>
                  </a:srgbClr>
                </a:outerShdw>
              </a:effectLst>
            </a:endParaRPr>
          </a:p>
          <a:p>
            <a:r>
              <a:rPr lang="en-GB" sz="1600" dirty="0" smtClean="0">
                <a:effectLst>
                  <a:outerShdw blurRad="38100" dist="38100" dir="2700000" algn="tl">
                    <a:srgbClr val="000000">
                      <a:alpha val="43137"/>
                    </a:srgbClr>
                  </a:outerShdw>
                </a:effectLst>
              </a:rPr>
              <a:t>   Software Developers</a:t>
            </a:r>
          </a:p>
          <a:p>
            <a:r>
              <a:rPr lang="en-GB" sz="1000" b="1" dirty="0">
                <a:solidFill>
                  <a:schemeClr val="tx2"/>
                </a:solidFill>
                <a:effectLst>
                  <a:outerShdw blurRad="38100" dist="38100" dir="2700000" algn="tl">
                    <a:srgbClr val="000000">
                      <a:alpha val="43137"/>
                    </a:srgbClr>
                  </a:outerShdw>
                </a:effectLst>
              </a:rPr>
              <a:t>and</a:t>
            </a:r>
          </a:p>
          <a:p>
            <a:r>
              <a:rPr lang="en-GB" sz="1600" dirty="0" smtClean="0">
                <a:effectLst>
                  <a:outerShdw blurRad="38100" dist="38100" dir="2700000" algn="tl">
                    <a:srgbClr val="000000">
                      <a:alpha val="43137"/>
                    </a:srgbClr>
                  </a:outerShdw>
                </a:effectLst>
              </a:rPr>
              <a:t>   Software Testers</a:t>
            </a:r>
          </a:p>
          <a:p>
            <a:r>
              <a:rPr lang="en-GB" sz="1000" b="1" dirty="0">
                <a:solidFill>
                  <a:schemeClr val="tx2"/>
                </a:solidFill>
                <a:effectLst>
                  <a:outerShdw blurRad="38100" dist="38100" dir="2700000" algn="tl">
                    <a:srgbClr val="000000">
                      <a:alpha val="43137"/>
                    </a:srgbClr>
                  </a:outerShdw>
                </a:effectLst>
              </a:rPr>
              <a:t>and</a:t>
            </a:r>
          </a:p>
          <a:p>
            <a:r>
              <a:rPr lang="en-GB" sz="1600" dirty="0" smtClean="0">
                <a:effectLst>
                  <a:outerShdw blurRad="38100" dist="38100" dir="2700000" algn="tl">
                    <a:srgbClr val="000000">
                      <a:alpha val="43137"/>
                    </a:srgbClr>
                  </a:outerShdw>
                </a:effectLst>
              </a:rPr>
              <a:t>   Database Professionals</a:t>
            </a:r>
            <a:endParaRPr lang="en-GB" sz="1600" dirty="0">
              <a:effectLst>
                <a:outerShdw blurRad="38100" dist="38100" dir="2700000" algn="tl">
                  <a:srgbClr val="000000">
                    <a:alpha val="43137"/>
                  </a:srgbClr>
                </a:outerShdw>
              </a:effectLst>
            </a:endParaRPr>
          </a:p>
        </p:txBody>
      </p:sp>
      <p:sp>
        <p:nvSpPr>
          <p:cNvPr id="57" name="TextBox 56"/>
          <p:cNvSpPr txBox="1"/>
          <p:nvPr/>
        </p:nvSpPr>
        <p:spPr>
          <a:xfrm>
            <a:off x="4572000" y="5857892"/>
            <a:ext cx="2254143" cy="892552"/>
          </a:xfrm>
          <a:prstGeom prst="rect">
            <a:avLst/>
          </a:prstGeom>
          <a:noFill/>
        </p:spPr>
        <p:txBody>
          <a:bodyPr wrap="none" rtlCol="0">
            <a:spAutoFit/>
          </a:bodyPr>
          <a:lstStyle/>
          <a:p>
            <a:r>
              <a:rPr lang="en-GB" sz="1400" dirty="0" smtClean="0">
                <a:effectLst>
                  <a:outerShdw blurRad="38100" dist="38100" dir="2700000" algn="tl">
                    <a:srgbClr val="000000">
                      <a:alpha val="43137"/>
                    </a:srgbClr>
                  </a:outerShdw>
                </a:effectLst>
              </a:rPr>
              <a:t>+ Upgrade rights for the</a:t>
            </a:r>
            <a:br>
              <a:rPr lang="en-GB" sz="1400" dirty="0" smtClean="0">
                <a:effectLst>
                  <a:outerShdw blurRad="38100" dist="38100" dir="2700000" algn="tl">
                    <a:srgbClr val="000000">
                      <a:alpha val="43137"/>
                    </a:srgbClr>
                  </a:outerShdw>
                </a:effectLst>
              </a:rPr>
            </a:br>
            <a:r>
              <a:rPr lang="en-GB" sz="1400" dirty="0" smtClean="0">
                <a:effectLst>
                  <a:outerShdw blurRad="38100" dist="38100" dir="2700000" algn="tl">
                    <a:srgbClr val="000000">
                      <a:alpha val="43137"/>
                    </a:srgbClr>
                  </a:outerShdw>
                </a:effectLst>
              </a:rPr>
              <a:t>lifetime of the subscription</a:t>
            </a:r>
          </a:p>
          <a:p>
            <a:r>
              <a:rPr lang="en-GB" sz="1200" dirty="0" smtClean="0">
                <a:effectLst>
                  <a:outerShdw blurRad="38100" dist="38100" dir="2700000" algn="tl">
                    <a:srgbClr val="000000">
                      <a:alpha val="43137"/>
                    </a:srgbClr>
                  </a:outerShdw>
                </a:effectLst>
              </a:rPr>
              <a:t>(Including Visual Studio, </a:t>
            </a:r>
          </a:p>
          <a:p>
            <a:r>
              <a:rPr lang="en-GB" sz="1200" dirty="0">
                <a:effectLst>
                  <a:outerShdw blurRad="38100" dist="38100" dir="2700000" algn="tl">
                    <a:srgbClr val="000000">
                      <a:alpha val="43137"/>
                    </a:srgbClr>
                  </a:outerShdw>
                </a:effectLst>
              </a:rPr>
              <a:t>T</a:t>
            </a:r>
            <a:r>
              <a:rPr lang="en-GB" sz="1200" dirty="0" smtClean="0">
                <a:effectLst>
                  <a:outerShdw blurRad="38100" dist="38100" dir="2700000" algn="tl">
                    <a:srgbClr val="000000">
                      <a:alpha val="43137"/>
                    </a:srgbClr>
                  </a:outerShdw>
                </a:effectLst>
              </a:rPr>
              <a:t>eam Client &amp; Office)</a:t>
            </a:r>
            <a:endParaRPr lang="en-GB" sz="1200" dirty="0">
              <a:effectLst>
                <a:outerShdw blurRad="38100" dist="38100" dir="2700000" algn="tl">
                  <a:srgbClr val="000000">
                    <a:alpha val="43137"/>
                  </a:srgbClr>
                </a:outerShdw>
              </a:effectLst>
            </a:endParaRPr>
          </a:p>
        </p:txBody>
      </p:sp>
      <p:grpSp>
        <p:nvGrpSpPr>
          <p:cNvPr id="9" name="Group 61"/>
          <p:cNvGrpSpPr/>
          <p:nvPr/>
        </p:nvGrpSpPr>
        <p:grpSpPr>
          <a:xfrm>
            <a:off x="142844" y="6215082"/>
            <a:ext cx="3128822" cy="523220"/>
            <a:chOff x="142844" y="6215082"/>
            <a:chExt cx="3128822" cy="523220"/>
          </a:xfrm>
        </p:grpSpPr>
        <p:sp>
          <p:nvSpPr>
            <p:cNvPr id="60" name="TextBox 59"/>
            <p:cNvSpPr txBox="1"/>
            <p:nvPr/>
          </p:nvSpPr>
          <p:spPr>
            <a:xfrm>
              <a:off x="285720" y="6215082"/>
              <a:ext cx="2985946" cy="523220"/>
            </a:xfrm>
            <a:prstGeom prst="rect">
              <a:avLst/>
            </a:prstGeom>
            <a:noFill/>
          </p:spPr>
          <p:txBody>
            <a:bodyPr wrap="none" rtlCol="0">
              <a:spAutoFit/>
            </a:bodyPr>
            <a:lstStyle/>
            <a:p>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Visual </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Studio </a:t>
              </a:r>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2008 </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Team </a:t>
              </a:r>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Suite with</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
              </a:r>
              <a:b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br>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MSDN </a:t>
              </a:r>
              <a:r>
                <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Premium Subscription</a:t>
              </a:r>
            </a:p>
          </p:txBody>
        </p:sp>
        <p:sp>
          <p:nvSpPr>
            <p:cNvPr id="61" name="TextBox 60"/>
            <p:cNvSpPr txBox="1"/>
            <p:nvPr/>
          </p:nvSpPr>
          <p:spPr>
            <a:xfrm>
              <a:off x="142844" y="6215082"/>
              <a:ext cx="255198" cy="307777"/>
            </a:xfrm>
            <a:prstGeom prst="rect">
              <a:avLst/>
            </a:prstGeom>
            <a:noFill/>
          </p:spPr>
          <p:txBody>
            <a:bodyPr wrap="none" rtlCol="0">
              <a:spAutoFit/>
            </a:bodyPr>
            <a:lstStyle/>
            <a:p>
              <a:r>
                <a:rPr lang="en-GB" sz="1400" dirty="0" smtClean="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rPr>
                <a:t>*</a:t>
              </a:r>
              <a:endParaRPr lang="en-GB" sz="1400" dirty="0">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effectLst>
                  <a:outerShdw blurRad="50800" dist="38100" dir="2700000" algn="tl" rotWithShape="0">
                    <a:prstClr val="black">
                      <a:alpha val="40000"/>
                    </a:prstClr>
                  </a:outerShdw>
                </a:effectLst>
                <a:latin typeface="+mj-lt"/>
                <a:ea typeface="+mj-ea"/>
                <a:cs typeface="+mj-cs"/>
              </a:endParaRPr>
            </a:p>
          </p:txBody>
        </p:sp>
      </p:grpSp>
      <p:pic>
        <p:nvPicPr>
          <p:cNvPr id="31" name="Picture 17" descr="C:\Users\neilkidd\Pictures\Art\BoxShots\Expression Web\ExpWebEN_3DS.png"/>
          <p:cNvPicPr>
            <a:picLocks noChangeAspect="1" noChangeArrowheads="1"/>
          </p:cNvPicPr>
          <p:nvPr/>
        </p:nvPicPr>
        <p:blipFill>
          <a:blip r:embed="rId12"/>
          <a:srcRect/>
          <a:stretch>
            <a:fillRect/>
          </a:stretch>
        </p:blipFill>
        <p:spPr bwMode="auto">
          <a:xfrm>
            <a:off x="7201307" y="1393016"/>
            <a:ext cx="1163696" cy="1285884"/>
          </a:xfrm>
          <a:prstGeom prst="rect">
            <a:avLst/>
          </a:prstGeom>
          <a:noFill/>
          <a:effectLst>
            <a:outerShdw blurRad="76200" dir="13500000" sy="23000" kx="1200000" algn="br" rotWithShape="0">
              <a:prstClr val="black">
                <a:alpha val="20000"/>
              </a:prstClr>
            </a:outerShdw>
          </a:effectLst>
        </p:spPr>
      </p:pic>
      <p:pic>
        <p:nvPicPr>
          <p:cNvPr id="32" name="Picture 20" descr="C:\Users\neilkidd\Pictures\Art\BoxShots\Expression Web\Expression-Web_bL.png"/>
          <p:cNvPicPr>
            <a:picLocks noChangeAspect="1" noChangeArrowheads="1"/>
          </p:cNvPicPr>
          <p:nvPr/>
        </p:nvPicPr>
        <p:blipFill>
          <a:blip r:embed="rId13">
            <a:lum bright="70000" contrast="-70000"/>
          </a:blip>
          <a:srcRect/>
          <a:stretch>
            <a:fillRect/>
          </a:stretch>
        </p:blipFill>
        <p:spPr bwMode="auto">
          <a:xfrm>
            <a:off x="7272745" y="3071811"/>
            <a:ext cx="1191071" cy="285751"/>
          </a:xfrm>
          <a:prstGeom prst="rect">
            <a:avLst/>
          </a:prstGeom>
          <a:noFill/>
          <a:effectLst>
            <a:outerShdw blurRad="50800" dist="38100" dir="2700000" algn="tl" rotWithShape="0">
              <a:prstClr val="black">
                <a:alpha val="40000"/>
              </a:prstClr>
            </a:outerShdw>
          </a:effectLst>
        </p:spPr>
      </p:pic>
      <p:pic>
        <p:nvPicPr>
          <p:cNvPr id="33" name="Picture 38" descr="C:\Users\neilkidd\Pictures\Art\BoxShots\Expression Blend\ExpBlendEN_3DS.png"/>
          <p:cNvPicPr>
            <a:picLocks noChangeAspect="1" noChangeArrowheads="1"/>
          </p:cNvPicPr>
          <p:nvPr/>
        </p:nvPicPr>
        <p:blipFill>
          <a:blip r:embed="rId14"/>
          <a:srcRect/>
          <a:stretch>
            <a:fillRect/>
          </a:stretch>
        </p:blipFill>
        <p:spPr bwMode="auto">
          <a:xfrm>
            <a:off x="7643834" y="1643050"/>
            <a:ext cx="1228346" cy="1357322"/>
          </a:xfrm>
          <a:prstGeom prst="rect">
            <a:avLst/>
          </a:prstGeom>
          <a:noFill/>
          <a:effectLst>
            <a:outerShdw blurRad="76200" dir="13500000" sy="23000" kx="1200000" algn="br" rotWithShape="0">
              <a:prstClr val="black">
                <a:alpha val="20000"/>
              </a:prstClr>
            </a:outerShdw>
          </a:effectLst>
        </p:spPr>
      </p:pic>
      <p:pic>
        <p:nvPicPr>
          <p:cNvPr id="34" name="Picture 39" descr="C:\Users\neilkidd\Pictures\Art\BoxShots\Expression Blend\Expression-Blend_bL.png"/>
          <p:cNvPicPr>
            <a:picLocks noChangeAspect="1" noChangeArrowheads="1"/>
          </p:cNvPicPr>
          <p:nvPr/>
        </p:nvPicPr>
        <p:blipFill>
          <a:blip r:embed="rId15">
            <a:lum bright="70000" contrast="-70000"/>
          </a:blip>
          <a:srcRect/>
          <a:stretch>
            <a:fillRect/>
          </a:stretch>
        </p:blipFill>
        <p:spPr bwMode="auto">
          <a:xfrm>
            <a:off x="7272745" y="3429000"/>
            <a:ext cx="1285494" cy="285369"/>
          </a:xfrm>
          <a:prstGeom prst="rect">
            <a:avLst/>
          </a:prstGeom>
          <a:noFill/>
          <a:effectLst>
            <a:outerShdw blurRad="50800" dist="38100" dir="2700000" algn="tl" rotWithShape="0">
              <a:prstClr val="black">
                <a:alpha val="40000"/>
              </a:prstClr>
            </a:outerShdw>
          </a:effectLst>
        </p:spPr>
      </p:pic>
      <p:pic>
        <p:nvPicPr>
          <p:cNvPr id="2050" name="Picture 2" descr="C:\Users\neilkidd\Pictures\Art\BoxShots\Expression Design\ExpDesignEN_3DS.png"/>
          <p:cNvPicPr>
            <a:picLocks noChangeAspect="1" noChangeArrowheads="1"/>
          </p:cNvPicPr>
          <p:nvPr/>
        </p:nvPicPr>
        <p:blipFill>
          <a:blip r:embed="rId16"/>
          <a:srcRect/>
          <a:stretch>
            <a:fillRect/>
          </a:stretch>
        </p:blipFill>
        <p:spPr bwMode="auto">
          <a:xfrm>
            <a:off x="7215206" y="3929066"/>
            <a:ext cx="1168254" cy="1290921"/>
          </a:xfrm>
          <a:prstGeom prst="rect">
            <a:avLst/>
          </a:prstGeom>
          <a:noFill/>
          <a:effectLst>
            <a:outerShdw blurRad="76200" dir="13500000" sy="23000" kx="1200000" algn="br" rotWithShape="0">
              <a:prstClr val="black">
                <a:alpha val="20000"/>
              </a:prstClr>
            </a:outerShdw>
          </a:effectLst>
        </p:spPr>
      </p:pic>
      <p:pic>
        <p:nvPicPr>
          <p:cNvPr id="2051" name="Picture 3" descr="C:\Users\neilkidd\Pictures\Art\BoxShots\Expression Media\ExpMediaEN_3DS.png"/>
          <p:cNvPicPr>
            <a:picLocks noChangeAspect="1" noChangeArrowheads="1"/>
          </p:cNvPicPr>
          <p:nvPr/>
        </p:nvPicPr>
        <p:blipFill>
          <a:blip r:embed="rId17"/>
          <a:srcRect/>
          <a:stretch>
            <a:fillRect/>
          </a:stretch>
        </p:blipFill>
        <p:spPr bwMode="auto">
          <a:xfrm>
            <a:off x="7643834" y="4143380"/>
            <a:ext cx="1219048" cy="1347048"/>
          </a:xfrm>
          <a:prstGeom prst="rect">
            <a:avLst/>
          </a:prstGeom>
          <a:noFill/>
          <a:effectLst>
            <a:outerShdw blurRad="76200" dir="13500000" sy="23000" kx="1200000" algn="br" rotWithShape="0">
              <a:prstClr val="black">
                <a:alpha val="20000"/>
              </a:prstClr>
            </a:outerShdw>
          </a:effectLst>
        </p:spPr>
      </p:pic>
      <p:pic>
        <p:nvPicPr>
          <p:cNvPr id="2052" name="Picture 4" descr="C:\Users\neilkidd\Pictures\Art\BoxShots\Expression Media\Expression-Media_bL.png"/>
          <p:cNvPicPr>
            <a:picLocks noChangeAspect="1" noChangeArrowheads="1"/>
          </p:cNvPicPr>
          <p:nvPr/>
        </p:nvPicPr>
        <p:blipFill>
          <a:blip r:embed="rId18">
            <a:lum bright="70000" contrast="-70000"/>
          </a:blip>
          <a:srcRect/>
          <a:stretch>
            <a:fillRect/>
          </a:stretch>
        </p:blipFill>
        <p:spPr bwMode="auto">
          <a:xfrm>
            <a:off x="7247192" y="5857892"/>
            <a:ext cx="1301496" cy="285369"/>
          </a:xfrm>
          <a:prstGeom prst="rect">
            <a:avLst/>
          </a:prstGeom>
          <a:noFill/>
          <a:effectLst>
            <a:outerShdw blurRad="50800" dist="38100" dir="2700000" algn="tl" rotWithShape="0">
              <a:prstClr val="black">
                <a:alpha val="40000"/>
              </a:prstClr>
            </a:outerShdw>
          </a:effectLst>
        </p:spPr>
      </p:pic>
      <p:pic>
        <p:nvPicPr>
          <p:cNvPr id="2053" name="Picture 5" descr="C:\Users\neilkidd\Pictures\Art\BoxShots\Expression Media Encoder\Expression-MediaEncode_bL.png"/>
          <p:cNvPicPr>
            <a:picLocks noChangeAspect="1" noChangeArrowheads="1"/>
          </p:cNvPicPr>
          <p:nvPr/>
        </p:nvPicPr>
        <p:blipFill>
          <a:blip r:embed="rId19">
            <a:lum bright="70000" contrast="-70000"/>
          </a:blip>
          <a:srcRect/>
          <a:stretch>
            <a:fillRect/>
          </a:stretch>
        </p:blipFill>
        <p:spPr bwMode="auto">
          <a:xfrm>
            <a:off x="7247192" y="6215082"/>
            <a:ext cx="1825402" cy="264659"/>
          </a:xfrm>
          <a:prstGeom prst="rect">
            <a:avLst/>
          </a:prstGeom>
          <a:noFill/>
          <a:effectLst>
            <a:outerShdw blurRad="50800" dist="38100" dir="2700000" algn="tl" rotWithShape="0">
              <a:prstClr val="black">
                <a:alpha val="40000"/>
              </a:prstClr>
            </a:outerShdw>
          </a:effectLst>
        </p:spPr>
      </p:pic>
      <p:pic>
        <p:nvPicPr>
          <p:cNvPr id="2054" name="Picture 6" descr="C:\Users\neilkidd\Pictures\Art\BoxShots\Expression Design\Expression-Design_bL.png"/>
          <p:cNvPicPr>
            <a:picLocks noChangeAspect="1" noChangeArrowheads="1"/>
          </p:cNvPicPr>
          <p:nvPr/>
        </p:nvPicPr>
        <p:blipFill>
          <a:blip r:embed="rId20">
            <a:lum bright="70000" contrast="-70000"/>
          </a:blip>
          <a:srcRect/>
          <a:stretch>
            <a:fillRect/>
          </a:stretch>
        </p:blipFill>
        <p:spPr bwMode="auto">
          <a:xfrm>
            <a:off x="7247192" y="5500702"/>
            <a:ext cx="1346835" cy="285369"/>
          </a:xfrm>
          <a:prstGeom prst="rect">
            <a:avLst/>
          </a:prstGeom>
          <a:noFill/>
          <a:effectLst>
            <a:outerShdw blurRad="50800" dist="38100" dir="2700000" algn="tl" rotWithShape="0">
              <a:prstClr val="black">
                <a:alpha val="40000"/>
              </a:prstClr>
            </a:outerShdw>
          </a:effectLst>
        </p:spPr>
      </p:pic>
      <p:pic>
        <p:nvPicPr>
          <p:cNvPr id="8" name="Picture 2" descr="C:\Users\neilkidd\Downloads\boxshots_part1\angled\TeamSuite_Angle.png"/>
          <p:cNvPicPr>
            <a:picLocks noChangeAspect="1" noChangeArrowheads="1"/>
          </p:cNvPicPr>
          <p:nvPr/>
        </p:nvPicPr>
        <p:blipFill>
          <a:blip r:embed="rId21" cstate="print"/>
          <a:srcRect/>
          <a:stretch>
            <a:fillRect/>
          </a:stretch>
        </p:blipFill>
        <p:spPr bwMode="auto">
          <a:xfrm>
            <a:off x="357158" y="1214422"/>
            <a:ext cx="1484333" cy="2015314"/>
          </a:xfrm>
          <a:prstGeom prst="rect">
            <a:avLst/>
          </a:prstGeom>
          <a:noFill/>
          <a:effectLst>
            <a:outerShdw blurRad="76200" dist="190500" dir="13500000" sy="23000" kx="1200000" algn="br" rotWithShape="0">
              <a:prstClr val="black">
                <a:alpha val="2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1000"/>
                                        <p:tgtEl>
                                          <p:spTgt spid="2050"/>
                                        </p:tgtEl>
                                      </p:cBhvr>
                                    </p:animEffect>
                                  </p:childTnLst>
                                </p:cTn>
                              </p:par>
                              <p:par>
                                <p:cTn id="17" presetID="10" presetClass="entr" presetSubtype="0" fill="hold" nodeType="withEffect">
                                  <p:stCondLst>
                                    <p:cond delay="0"/>
                                  </p:stCondLst>
                                  <p:childTnLst>
                                    <p:set>
                                      <p:cBhvr>
                                        <p:cTn id="18" dur="1" fill="hold">
                                          <p:stCondLst>
                                            <p:cond delay="0"/>
                                          </p:stCondLst>
                                        </p:cTn>
                                        <p:tgtEl>
                                          <p:spTgt spid="2054"/>
                                        </p:tgtEl>
                                        <p:attrNameLst>
                                          <p:attrName>style.visibility</p:attrName>
                                        </p:attrNameLst>
                                      </p:cBhvr>
                                      <p:to>
                                        <p:strVal val="visible"/>
                                      </p:to>
                                    </p:set>
                                    <p:animEffect transition="in" filter="fade">
                                      <p:cBhvr>
                                        <p:cTn id="19" dur="1000"/>
                                        <p:tgtEl>
                                          <p:spTgt spid="205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051"/>
                                        </p:tgtEl>
                                        <p:attrNameLst>
                                          <p:attrName>style.visibility</p:attrName>
                                        </p:attrNameLst>
                                      </p:cBhvr>
                                      <p:to>
                                        <p:strVal val="visible"/>
                                      </p:to>
                                    </p:set>
                                    <p:animEffect transition="in" filter="fade">
                                      <p:cBhvr>
                                        <p:cTn id="23" dur="1000"/>
                                        <p:tgtEl>
                                          <p:spTgt spid="2051"/>
                                        </p:tgtEl>
                                      </p:cBhvr>
                                    </p:animEffect>
                                  </p:childTnLst>
                                </p:cTn>
                              </p:par>
                              <p:par>
                                <p:cTn id="24" presetID="10" presetClass="entr" presetSubtype="0" fill="hold" nodeType="withEffect">
                                  <p:stCondLst>
                                    <p:cond delay="0"/>
                                  </p:stCondLst>
                                  <p:childTnLst>
                                    <p:set>
                                      <p:cBhvr>
                                        <p:cTn id="25" dur="1" fill="hold">
                                          <p:stCondLst>
                                            <p:cond delay="0"/>
                                          </p:stCondLst>
                                        </p:cTn>
                                        <p:tgtEl>
                                          <p:spTgt spid="2052"/>
                                        </p:tgtEl>
                                        <p:attrNameLst>
                                          <p:attrName>style.visibility</p:attrName>
                                        </p:attrNameLst>
                                      </p:cBhvr>
                                      <p:to>
                                        <p:strVal val="visible"/>
                                      </p:to>
                                    </p:set>
                                    <p:animEffect transition="in" filter="fade">
                                      <p:cBhvr>
                                        <p:cTn id="26" dur="1000"/>
                                        <p:tgtEl>
                                          <p:spTgt spid="2052"/>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053"/>
                                        </p:tgtEl>
                                        <p:attrNameLst>
                                          <p:attrName>style.visibility</p:attrName>
                                        </p:attrNameLst>
                                      </p:cBhvr>
                                      <p:to>
                                        <p:strVal val="visible"/>
                                      </p:to>
                                    </p:set>
                                    <p:animEffect transition="in" filter="fade">
                                      <p:cBhvr>
                                        <p:cTn id="30" dur="1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a:off x="500034" y="2643182"/>
            <a:ext cx="8143932" cy="3214710"/>
            <a:chOff x="500034" y="2643182"/>
            <a:chExt cx="8143932" cy="3214710"/>
          </a:xfrm>
        </p:grpSpPr>
        <p:sp>
          <p:nvSpPr>
            <p:cNvPr id="20" name="Rectangle 19"/>
            <p:cNvSpPr/>
            <p:nvPr/>
          </p:nvSpPr>
          <p:spPr bwMode="auto">
            <a:xfrm>
              <a:off x="500034" y="2643182"/>
              <a:ext cx="4929222" cy="642942"/>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1" name="Rectangle 20"/>
            <p:cNvSpPr/>
            <p:nvPr/>
          </p:nvSpPr>
          <p:spPr bwMode="auto">
            <a:xfrm>
              <a:off x="500034" y="3286124"/>
              <a:ext cx="4929222" cy="2571768"/>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2" name="Rectangle 21"/>
            <p:cNvSpPr/>
            <p:nvPr/>
          </p:nvSpPr>
          <p:spPr bwMode="auto">
            <a:xfrm>
              <a:off x="5429256" y="2643182"/>
              <a:ext cx="3214710" cy="642942"/>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3" name="Rectangle 22"/>
            <p:cNvSpPr/>
            <p:nvPr/>
          </p:nvSpPr>
          <p:spPr bwMode="auto">
            <a:xfrm>
              <a:off x="5429256" y="3286124"/>
              <a:ext cx="3214710" cy="2571768"/>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3" name="Group 17"/>
          <p:cNvGrpSpPr/>
          <p:nvPr/>
        </p:nvGrpSpPr>
        <p:grpSpPr>
          <a:xfrm>
            <a:off x="500034" y="2629911"/>
            <a:ext cx="8143932" cy="3228775"/>
            <a:chOff x="500034" y="2629911"/>
            <a:chExt cx="8143932" cy="3228775"/>
          </a:xfrm>
        </p:grpSpPr>
        <p:sp>
          <p:nvSpPr>
            <p:cNvPr id="9" name="TextBox 8"/>
            <p:cNvSpPr txBox="1"/>
            <p:nvPr/>
          </p:nvSpPr>
          <p:spPr>
            <a:xfrm>
              <a:off x="5429256" y="2629911"/>
              <a:ext cx="3214710" cy="584775"/>
            </a:xfrm>
            <a:prstGeom prst="rect">
              <a:avLst/>
            </a:prstGeom>
            <a:noFill/>
          </p:spPr>
          <p:txBody>
            <a:bodyPr wrap="square" rtlCol="0">
              <a:spAutoFit/>
            </a:bodyPr>
            <a:lstStyle/>
            <a:p>
              <a:pPr algn="ctr"/>
              <a:r>
                <a:rPr lang="en-GB" sz="3200" dirty="0" smtClean="0">
                  <a:effectLst>
                    <a:outerShdw blurRad="50800" dist="38100" dir="2700000" algn="tl" rotWithShape="0">
                      <a:prstClr val="black">
                        <a:alpha val="40000"/>
                      </a:prstClr>
                    </a:outerShdw>
                  </a:effectLst>
                </a:rPr>
                <a:t>Cost per Year</a:t>
              </a:r>
              <a:endParaRPr lang="en-GB" sz="3200" i="1" dirty="0" smtClean="0">
                <a:effectLst>
                  <a:outerShdw blurRad="50800" dist="38100" dir="2700000" algn="tl" rotWithShape="0">
                    <a:prstClr val="black">
                      <a:alpha val="40000"/>
                    </a:prstClr>
                  </a:outerShdw>
                </a:effectLst>
              </a:endParaRPr>
            </a:p>
          </p:txBody>
        </p:sp>
        <p:cxnSp>
          <p:nvCxnSpPr>
            <p:cNvPr id="13" name="Straight Connector 12"/>
            <p:cNvCxnSpPr/>
            <p:nvPr/>
          </p:nvCxnSpPr>
          <p:spPr>
            <a:xfrm>
              <a:off x="500034" y="3284536"/>
              <a:ext cx="8143932" cy="1588"/>
            </a:xfrm>
            <a:prstGeom prst="line">
              <a:avLst/>
            </a:prstGeom>
            <a:ln w="19050">
              <a:no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3821107" y="4250537"/>
              <a:ext cx="3214710" cy="1588"/>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sp>
        <p:nvSpPr>
          <p:cNvPr id="4" name="Title 3"/>
          <p:cNvSpPr>
            <a:spLocks noGrp="1"/>
          </p:cNvSpPr>
          <p:nvPr>
            <p:ph type="title"/>
          </p:nvPr>
        </p:nvSpPr>
        <p:spPr/>
        <p:txBody>
          <a:bodyPr/>
          <a:lstStyle/>
          <a:p>
            <a:r>
              <a:rPr lang="en-GB" dirty="0" smtClean="0"/>
              <a:t>How much does it Cost</a:t>
            </a:r>
            <a:endParaRPr lang="en-GB" dirty="0"/>
          </a:p>
        </p:txBody>
      </p:sp>
      <p:sp>
        <p:nvSpPr>
          <p:cNvPr id="5" name="Text Placeholder 4"/>
          <p:cNvSpPr>
            <a:spLocks noGrp="1"/>
          </p:cNvSpPr>
          <p:nvPr>
            <p:ph type="body" sz="quarter" idx="10"/>
          </p:nvPr>
        </p:nvSpPr>
        <p:spPr>
          <a:xfrm>
            <a:off x="381000" y="1411552"/>
            <a:ext cx="8382000" cy="886397"/>
          </a:xfrm>
        </p:spPr>
        <p:txBody>
          <a:bodyPr/>
          <a:lstStyle/>
          <a:p>
            <a:r>
              <a:rPr lang="en-GB" dirty="0" smtClean="0"/>
              <a:t>Open value for MSDN spreads payment over 3 years</a:t>
            </a:r>
          </a:p>
        </p:txBody>
      </p:sp>
      <p:pic>
        <p:nvPicPr>
          <p:cNvPr id="1026" name="Picture 2"/>
          <p:cNvPicPr>
            <a:picLocks noChangeAspect="1" noChangeArrowheads="1"/>
          </p:cNvPicPr>
          <p:nvPr/>
        </p:nvPicPr>
        <p:blipFill>
          <a:blip r:embed="rId2"/>
          <a:srcRect/>
          <a:stretch>
            <a:fillRect/>
          </a:stretch>
        </p:blipFill>
        <p:spPr bwMode="auto">
          <a:xfrm>
            <a:off x="6143636" y="6041857"/>
            <a:ext cx="2432033" cy="673291"/>
          </a:xfrm>
          <a:prstGeom prst="rect">
            <a:avLst/>
          </a:prstGeom>
          <a:noFill/>
          <a:ln w="76200">
            <a:solidFill>
              <a:schemeClr val="tx1"/>
            </a:solidFill>
            <a:miter lim="800000"/>
            <a:headEnd/>
            <a:tailEnd/>
          </a:ln>
          <a:effectLst/>
        </p:spPr>
      </p:pic>
      <p:sp>
        <p:nvSpPr>
          <p:cNvPr id="6" name="TextBox 5"/>
          <p:cNvSpPr txBox="1"/>
          <p:nvPr/>
        </p:nvSpPr>
        <p:spPr>
          <a:xfrm>
            <a:off x="500034" y="3357562"/>
            <a:ext cx="6000792" cy="1015663"/>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Team Client </a:t>
            </a:r>
          </a:p>
          <a:p>
            <a:r>
              <a:rPr lang="en-GB" sz="2400" dirty="0" smtClean="0">
                <a:effectLst>
                  <a:outerShdw blurRad="50800" dist="38100" dir="2700000" algn="tl" rotWithShape="0">
                    <a:prstClr val="black">
                      <a:alpha val="40000"/>
                    </a:prstClr>
                  </a:outerShdw>
                </a:effectLst>
              </a:rPr>
              <a:t>	</a:t>
            </a:r>
            <a:r>
              <a:rPr lang="en-GB" dirty="0" smtClean="0">
                <a:effectLst>
                  <a:outerShdw blurRad="50800" dist="38100" dir="2700000" algn="tl" rotWithShape="0">
                    <a:prstClr val="black">
                      <a:alpha val="40000"/>
                    </a:prstClr>
                  </a:outerShdw>
                </a:effectLst>
              </a:rPr>
              <a:t>with</a:t>
            </a:r>
            <a:r>
              <a:rPr lang="en-GB" sz="2800" dirty="0" smtClean="0">
                <a:effectLst>
                  <a:outerShdw blurRad="50800" dist="38100" dir="2700000" algn="tl" rotWithShape="0">
                    <a:prstClr val="black">
                      <a:alpha val="40000"/>
                    </a:prstClr>
                  </a:outerShdw>
                </a:effectLst>
              </a:rPr>
              <a:t> MSDN </a:t>
            </a:r>
            <a:r>
              <a:rPr lang="en-GB" sz="2800" i="1" dirty="0" smtClean="0">
                <a:effectLst>
                  <a:outerShdw blurRad="50800" dist="38100" dir="2700000" algn="tl" rotWithShape="0">
                    <a:prstClr val="black">
                      <a:alpha val="40000"/>
                    </a:prstClr>
                  </a:outerShdw>
                </a:effectLst>
              </a:rPr>
              <a:t>Premium</a:t>
            </a:r>
            <a:endParaRPr lang="en-GB" sz="3200" i="1" dirty="0" smtClean="0">
              <a:effectLst>
                <a:outerShdw blurRad="50800" dist="38100" dir="2700000" algn="tl" rotWithShape="0">
                  <a:prstClr val="black">
                    <a:alpha val="40000"/>
                  </a:prstClr>
                </a:outerShdw>
              </a:effectLst>
            </a:endParaRPr>
          </a:p>
        </p:txBody>
      </p:sp>
      <p:sp>
        <p:nvSpPr>
          <p:cNvPr id="7" name="TextBox 6"/>
          <p:cNvSpPr txBox="1"/>
          <p:nvPr/>
        </p:nvSpPr>
        <p:spPr>
          <a:xfrm>
            <a:off x="6357950" y="3573006"/>
            <a:ext cx="1571636" cy="584775"/>
          </a:xfrm>
          <a:prstGeom prst="rect">
            <a:avLst/>
          </a:prstGeom>
          <a:noFill/>
        </p:spPr>
        <p:txBody>
          <a:bodyPr wrap="square" rtlCol="0">
            <a:spAutoFit/>
          </a:bodyPr>
          <a:lstStyle/>
          <a:p>
            <a:pPr algn="r"/>
            <a:r>
              <a:rPr lang="en-GB" sz="3200" dirty="0" smtClean="0">
                <a:effectLst>
                  <a:outerShdw blurRad="50800" dist="38100" dir="2700000" algn="tl" rotWithShape="0">
                    <a:prstClr val="black">
                      <a:alpha val="40000"/>
                    </a:prstClr>
                  </a:outerShdw>
                </a:effectLst>
              </a:rPr>
              <a:t>£1,720</a:t>
            </a:r>
            <a:r>
              <a:rPr lang="en-GB" sz="3200" baseline="30000" dirty="0" smtClean="0">
                <a:effectLst>
                  <a:outerShdw blurRad="50800" dist="38100" dir="2700000" algn="tl" rotWithShape="0">
                    <a:prstClr val="black">
                      <a:alpha val="40000"/>
                    </a:prstClr>
                  </a:outerShdw>
                </a:effectLst>
              </a:rPr>
              <a:t>*</a:t>
            </a:r>
            <a:endParaRPr lang="en-GB" sz="3200" i="1" baseline="30000" dirty="0" smtClean="0">
              <a:effectLst>
                <a:outerShdw blurRad="50800" dist="38100" dir="2700000" algn="tl" rotWithShape="0">
                  <a:prstClr val="black">
                    <a:alpha val="40000"/>
                  </a:prstClr>
                </a:outerShdw>
              </a:effectLst>
            </a:endParaRPr>
          </a:p>
        </p:txBody>
      </p:sp>
      <p:sp>
        <p:nvSpPr>
          <p:cNvPr id="8" name="TextBox 7"/>
          <p:cNvSpPr txBox="1"/>
          <p:nvPr/>
        </p:nvSpPr>
        <p:spPr>
          <a:xfrm>
            <a:off x="571472" y="6286520"/>
            <a:ext cx="4286280" cy="369332"/>
          </a:xfrm>
          <a:prstGeom prst="rect">
            <a:avLst/>
          </a:prstGeom>
          <a:noFill/>
        </p:spPr>
        <p:txBody>
          <a:bodyPr wrap="square" rtlCol="0">
            <a:spAutoFit/>
          </a:bodyPr>
          <a:lstStyle/>
          <a:p>
            <a:r>
              <a:rPr lang="en-GB" i="1" dirty="0" smtClean="0"/>
              <a:t>* Quote from Grey Matter</a:t>
            </a:r>
            <a:endParaRPr lang="en-GB" i="1" dirty="0"/>
          </a:p>
        </p:txBody>
      </p:sp>
      <p:sp>
        <p:nvSpPr>
          <p:cNvPr id="10" name="TextBox 9"/>
          <p:cNvSpPr txBox="1"/>
          <p:nvPr/>
        </p:nvSpPr>
        <p:spPr>
          <a:xfrm>
            <a:off x="500034" y="4714884"/>
            <a:ext cx="6000792" cy="1015663"/>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Team Suite</a:t>
            </a:r>
          </a:p>
          <a:p>
            <a:r>
              <a:rPr lang="en-GB" sz="2400" dirty="0" smtClean="0">
                <a:effectLst>
                  <a:outerShdw blurRad="50800" dist="38100" dir="2700000" algn="tl" rotWithShape="0">
                    <a:prstClr val="black">
                      <a:alpha val="40000"/>
                    </a:prstClr>
                  </a:outerShdw>
                </a:effectLst>
              </a:rPr>
              <a:t>	</a:t>
            </a:r>
            <a:r>
              <a:rPr lang="en-GB" dirty="0" smtClean="0">
                <a:effectLst>
                  <a:outerShdw blurRad="50800" dist="38100" dir="2700000" algn="tl" rotWithShape="0">
                    <a:prstClr val="black">
                      <a:alpha val="40000"/>
                    </a:prstClr>
                  </a:outerShdw>
                </a:effectLst>
              </a:rPr>
              <a:t>with</a:t>
            </a:r>
            <a:r>
              <a:rPr lang="en-GB" sz="2800" dirty="0" smtClean="0">
                <a:effectLst>
                  <a:outerShdw blurRad="50800" dist="38100" dir="2700000" algn="tl" rotWithShape="0">
                    <a:prstClr val="black">
                      <a:alpha val="40000"/>
                    </a:prstClr>
                  </a:outerShdw>
                </a:effectLst>
              </a:rPr>
              <a:t> MSDN </a:t>
            </a:r>
            <a:r>
              <a:rPr lang="en-GB" sz="2800" i="1" dirty="0" smtClean="0">
                <a:effectLst>
                  <a:outerShdw blurRad="50800" dist="38100" dir="2700000" algn="tl" rotWithShape="0">
                    <a:prstClr val="black">
                      <a:alpha val="40000"/>
                    </a:prstClr>
                  </a:outerShdw>
                </a:effectLst>
              </a:rPr>
              <a:t>Premium</a:t>
            </a:r>
            <a:endParaRPr lang="en-GB" sz="3200" i="1" dirty="0" smtClean="0">
              <a:effectLst>
                <a:outerShdw blurRad="50800" dist="38100" dir="2700000" algn="tl" rotWithShape="0">
                  <a:prstClr val="black">
                    <a:alpha val="40000"/>
                  </a:prstClr>
                </a:outerShdw>
              </a:effectLst>
            </a:endParaRPr>
          </a:p>
        </p:txBody>
      </p:sp>
      <p:sp>
        <p:nvSpPr>
          <p:cNvPr id="11" name="TextBox 10"/>
          <p:cNvSpPr txBox="1"/>
          <p:nvPr/>
        </p:nvSpPr>
        <p:spPr>
          <a:xfrm>
            <a:off x="6215074" y="4930328"/>
            <a:ext cx="1714512" cy="584775"/>
          </a:xfrm>
          <a:prstGeom prst="rect">
            <a:avLst/>
          </a:prstGeom>
          <a:noFill/>
        </p:spPr>
        <p:txBody>
          <a:bodyPr wrap="square" rtlCol="0">
            <a:spAutoFit/>
          </a:bodyPr>
          <a:lstStyle/>
          <a:p>
            <a:pPr algn="r"/>
            <a:r>
              <a:rPr lang="en-GB" sz="3200" dirty="0" smtClean="0">
                <a:effectLst>
                  <a:outerShdw blurRad="50800" dist="38100" dir="2700000" algn="tl" rotWithShape="0">
                    <a:prstClr val="black">
                      <a:alpha val="40000"/>
                    </a:prstClr>
                  </a:outerShdw>
                </a:effectLst>
              </a:rPr>
              <a:t>£3,441</a:t>
            </a:r>
            <a:r>
              <a:rPr lang="en-GB" sz="3200" baseline="30000" dirty="0" smtClean="0">
                <a:effectLst>
                  <a:outerShdw blurRad="50800" dist="38100" dir="2700000" algn="tl" rotWithShape="0">
                    <a:prstClr val="black">
                      <a:alpha val="40000"/>
                    </a:prstClr>
                  </a:outerShdw>
                </a:effectLst>
              </a:rPr>
              <a:t>*</a:t>
            </a:r>
            <a:endParaRPr lang="en-GB" sz="3200" i="1" baseline="30000" dirty="0" smtClean="0">
              <a:effectLst>
                <a:outerShdw blurRad="50800" dist="38100" dir="2700000" algn="tl" rotWithShape="0">
                  <a:prstClr val="black">
                    <a:alpha val="40000"/>
                  </a:prst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1000"/>
                                        <p:tgtEl>
                                          <p:spTgt spid="10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7"/>
          <p:cNvGrpSpPr/>
          <p:nvPr/>
        </p:nvGrpSpPr>
        <p:grpSpPr>
          <a:xfrm>
            <a:off x="357158" y="2643182"/>
            <a:ext cx="8286808" cy="3357586"/>
            <a:chOff x="357158" y="2643182"/>
            <a:chExt cx="8286808" cy="3357586"/>
          </a:xfrm>
        </p:grpSpPr>
        <p:sp>
          <p:nvSpPr>
            <p:cNvPr id="22" name="Rectangle 21"/>
            <p:cNvSpPr/>
            <p:nvPr/>
          </p:nvSpPr>
          <p:spPr bwMode="auto">
            <a:xfrm>
              <a:off x="3786182" y="2643182"/>
              <a:ext cx="2428892" cy="642942"/>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3" name="Rectangle 22"/>
            <p:cNvSpPr/>
            <p:nvPr/>
          </p:nvSpPr>
          <p:spPr bwMode="auto">
            <a:xfrm>
              <a:off x="3786182" y="3286124"/>
              <a:ext cx="2428892" cy="271464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6" name="Rectangle 25"/>
            <p:cNvSpPr/>
            <p:nvPr/>
          </p:nvSpPr>
          <p:spPr bwMode="auto">
            <a:xfrm>
              <a:off x="6215074" y="2643182"/>
              <a:ext cx="2428892" cy="642942"/>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5" name="Rectangle 24"/>
            <p:cNvSpPr/>
            <p:nvPr/>
          </p:nvSpPr>
          <p:spPr bwMode="auto">
            <a:xfrm>
              <a:off x="6215074" y="3286124"/>
              <a:ext cx="2428892" cy="271464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4" name="Rectangle 23"/>
            <p:cNvSpPr/>
            <p:nvPr/>
          </p:nvSpPr>
          <p:spPr bwMode="auto">
            <a:xfrm>
              <a:off x="357158" y="3286124"/>
              <a:ext cx="3429024" cy="271464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2" name="Title 1"/>
          <p:cNvSpPr>
            <a:spLocks noGrp="1"/>
          </p:cNvSpPr>
          <p:nvPr>
            <p:ph type="title"/>
          </p:nvPr>
        </p:nvSpPr>
        <p:spPr/>
        <p:txBody>
          <a:bodyPr/>
          <a:lstStyle/>
          <a:p>
            <a:r>
              <a:rPr lang="en-GB" dirty="0" smtClean="0"/>
              <a:t>What does it really cost?</a:t>
            </a:r>
            <a:endParaRPr lang="en-GB" dirty="0"/>
          </a:p>
        </p:txBody>
      </p:sp>
      <p:sp>
        <p:nvSpPr>
          <p:cNvPr id="4" name="TextBox 3"/>
          <p:cNvSpPr txBox="1"/>
          <p:nvPr/>
        </p:nvSpPr>
        <p:spPr>
          <a:xfrm>
            <a:off x="428596" y="3500438"/>
            <a:ext cx="3286148" cy="584775"/>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Cost of Product </a:t>
            </a:r>
            <a:endParaRPr lang="en-GB" sz="3200" i="1" dirty="0" smtClean="0">
              <a:effectLst>
                <a:outerShdw blurRad="50800" dist="38100" dir="2700000" algn="tl" rotWithShape="0">
                  <a:prstClr val="black">
                    <a:alpha val="40000"/>
                  </a:prstClr>
                </a:outerShdw>
              </a:effectLst>
            </a:endParaRPr>
          </a:p>
        </p:txBody>
      </p:sp>
      <p:sp>
        <p:nvSpPr>
          <p:cNvPr id="6" name="TextBox 5"/>
          <p:cNvSpPr txBox="1"/>
          <p:nvPr/>
        </p:nvSpPr>
        <p:spPr>
          <a:xfrm>
            <a:off x="357158" y="1214422"/>
            <a:ext cx="8429684" cy="584775"/>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Average .Net developer Salary: £37,058*</a:t>
            </a:r>
            <a:endParaRPr lang="en-GB" sz="3200" i="1" dirty="0" smtClean="0">
              <a:effectLst>
                <a:outerShdw blurRad="50800" dist="38100" dir="2700000" algn="tl" rotWithShape="0">
                  <a:prstClr val="black">
                    <a:alpha val="40000"/>
                  </a:prstClr>
                </a:outerShdw>
              </a:effectLst>
            </a:endParaRPr>
          </a:p>
        </p:txBody>
      </p:sp>
      <p:sp>
        <p:nvSpPr>
          <p:cNvPr id="7" name="Rectangle 6"/>
          <p:cNvSpPr/>
          <p:nvPr/>
        </p:nvSpPr>
        <p:spPr>
          <a:xfrm>
            <a:off x="5786446" y="6286520"/>
            <a:ext cx="3151247" cy="369332"/>
          </a:xfrm>
          <a:prstGeom prst="rect">
            <a:avLst/>
          </a:prstGeom>
        </p:spPr>
        <p:txBody>
          <a:bodyPr wrap="none">
            <a:spAutoFit/>
          </a:bodyPr>
          <a:lstStyle/>
          <a:p>
            <a:r>
              <a:rPr lang="en-GB" dirty="0" smtClean="0"/>
              <a:t>* Source: </a:t>
            </a:r>
            <a:r>
              <a:rPr lang="en-GB" dirty="0" smtClean="0">
                <a:hlinkClick r:id="rId2"/>
              </a:rPr>
              <a:t>ITJobsWatch.co.uk</a:t>
            </a:r>
            <a:endParaRPr lang="en-GB" dirty="0"/>
          </a:p>
        </p:txBody>
      </p:sp>
      <p:sp>
        <p:nvSpPr>
          <p:cNvPr id="8" name="TextBox 7"/>
          <p:cNvSpPr txBox="1"/>
          <p:nvPr/>
        </p:nvSpPr>
        <p:spPr>
          <a:xfrm>
            <a:off x="357158" y="1844093"/>
            <a:ext cx="8429684" cy="584775"/>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Cost of employment =  2 * Salary: £74,116</a:t>
            </a:r>
            <a:endParaRPr lang="en-GB" sz="3200" i="1" dirty="0" smtClean="0">
              <a:effectLst>
                <a:outerShdw blurRad="50800" dist="38100" dir="2700000" algn="tl" rotWithShape="0">
                  <a:prstClr val="black">
                    <a:alpha val="40000"/>
                  </a:prstClr>
                </a:outerShdw>
              </a:effectLst>
            </a:endParaRPr>
          </a:p>
        </p:txBody>
      </p:sp>
      <p:sp>
        <p:nvSpPr>
          <p:cNvPr id="9" name="TextBox 8"/>
          <p:cNvSpPr txBox="1"/>
          <p:nvPr/>
        </p:nvSpPr>
        <p:spPr>
          <a:xfrm>
            <a:off x="3786182" y="2643182"/>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Team</a:t>
            </a:r>
            <a:r>
              <a:rPr lang="en-GB" sz="2400" dirty="0" smtClean="0">
                <a:effectLst>
                  <a:outerShdw blurRad="50800" dist="38100" dir="2700000" algn="tl" rotWithShape="0">
                    <a:prstClr val="black">
                      <a:alpha val="40000"/>
                    </a:prstClr>
                  </a:outerShdw>
                </a:effectLst>
              </a:rPr>
              <a:t> </a:t>
            </a:r>
            <a:r>
              <a:rPr lang="en-GB" sz="3200" dirty="0" smtClean="0">
                <a:effectLst>
                  <a:outerShdw blurRad="50800" dist="38100" dir="2700000" algn="tl" rotWithShape="0">
                    <a:prstClr val="black">
                      <a:alpha val="40000"/>
                    </a:prstClr>
                  </a:outerShdw>
                </a:effectLst>
              </a:rPr>
              <a:t>Client</a:t>
            </a:r>
            <a:endParaRPr lang="en-GB" sz="3200" i="1" dirty="0" smtClean="0">
              <a:effectLst>
                <a:outerShdw blurRad="50800" dist="38100" dir="2700000" algn="tl" rotWithShape="0">
                  <a:prstClr val="black">
                    <a:alpha val="40000"/>
                  </a:prstClr>
                </a:outerShdw>
              </a:effectLst>
            </a:endParaRPr>
          </a:p>
        </p:txBody>
      </p:sp>
      <p:sp>
        <p:nvSpPr>
          <p:cNvPr id="10" name="TextBox 9"/>
          <p:cNvSpPr txBox="1"/>
          <p:nvPr/>
        </p:nvSpPr>
        <p:spPr>
          <a:xfrm>
            <a:off x="6215074" y="2643182"/>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Team Suite</a:t>
            </a:r>
            <a:endParaRPr lang="en-GB" sz="3200" i="1" dirty="0" smtClean="0">
              <a:effectLst>
                <a:outerShdw blurRad="50800" dist="38100" dir="2700000" algn="tl" rotWithShape="0">
                  <a:prstClr val="black">
                    <a:alpha val="40000"/>
                  </a:prstClr>
                </a:outerShdw>
              </a:effectLst>
            </a:endParaRPr>
          </a:p>
        </p:txBody>
      </p:sp>
      <p:sp>
        <p:nvSpPr>
          <p:cNvPr id="11" name="TextBox 10"/>
          <p:cNvSpPr txBox="1"/>
          <p:nvPr/>
        </p:nvSpPr>
        <p:spPr>
          <a:xfrm>
            <a:off x="3786182" y="3500438"/>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£1,720</a:t>
            </a:r>
            <a:endParaRPr lang="en-GB" sz="3200" i="1" dirty="0" smtClean="0">
              <a:effectLst>
                <a:outerShdw blurRad="50800" dist="38100" dir="2700000" algn="tl" rotWithShape="0">
                  <a:prstClr val="black">
                    <a:alpha val="40000"/>
                  </a:prstClr>
                </a:outerShdw>
              </a:effectLst>
            </a:endParaRPr>
          </a:p>
        </p:txBody>
      </p:sp>
      <p:sp>
        <p:nvSpPr>
          <p:cNvPr id="12" name="TextBox 11"/>
          <p:cNvSpPr txBox="1"/>
          <p:nvPr/>
        </p:nvSpPr>
        <p:spPr>
          <a:xfrm>
            <a:off x="6215074" y="3500438"/>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£3,441</a:t>
            </a:r>
            <a:endParaRPr lang="en-GB" sz="3200" i="1" dirty="0" smtClean="0">
              <a:effectLst>
                <a:outerShdw blurRad="50800" dist="38100" dir="2700000" algn="tl" rotWithShape="0">
                  <a:prstClr val="black">
                    <a:alpha val="40000"/>
                  </a:prstClr>
                </a:outerShdw>
              </a:effectLst>
            </a:endParaRPr>
          </a:p>
        </p:txBody>
      </p:sp>
      <p:sp>
        <p:nvSpPr>
          <p:cNvPr id="13" name="TextBox 12"/>
          <p:cNvSpPr txBox="1"/>
          <p:nvPr/>
        </p:nvSpPr>
        <p:spPr>
          <a:xfrm>
            <a:off x="428596" y="4286256"/>
            <a:ext cx="3071834" cy="584775"/>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as % of cost</a:t>
            </a:r>
            <a:endParaRPr lang="en-GB" sz="3200" i="1" dirty="0" smtClean="0">
              <a:effectLst>
                <a:outerShdw blurRad="50800" dist="38100" dir="2700000" algn="tl" rotWithShape="0">
                  <a:prstClr val="black">
                    <a:alpha val="40000"/>
                  </a:prstClr>
                </a:outerShdw>
              </a:effectLst>
            </a:endParaRPr>
          </a:p>
        </p:txBody>
      </p:sp>
      <p:sp>
        <p:nvSpPr>
          <p:cNvPr id="14" name="TextBox 13"/>
          <p:cNvSpPr txBox="1"/>
          <p:nvPr/>
        </p:nvSpPr>
        <p:spPr>
          <a:xfrm>
            <a:off x="3786182" y="4286256"/>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2.3%</a:t>
            </a:r>
            <a:endParaRPr lang="en-GB" sz="3200" i="1" dirty="0" smtClean="0">
              <a:effectLst>
                <a:outerShdw blurRad="50800" dist="38100" dir="2700000" algn="tl" rotWithShape="0">
                  <a:prstClr val="black">
                    <a:alpha val="40000"/>
                  </a:prstClr>
                </a:outerShdw>
              </a:effectLst>
            </a:endParaRPr>
          </a:p>
        </p:txBody>
      </p:sp>
      <p:sp>
        <p:nvSpPr>
          <p:cNvPr id="15" name="TextBox 14"/>
          <p:cNvSpPr txBox="1"/>
          <p:nvPr/>
        </p:nvSpPr>
        <p:spPr>
          <a:xfrm>
            <a:off x="6215074" y="4286256"/>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4.6%</a:t>
            </a:r>
            <a:endParaRPr lang="en-GB" sz="3200" i="1" dirty="0" smtClean="0">
              <a:effectLst>
                <a:outerShdw blurRad="50800" dist="38100" dir="2700000" algn="tl" rotWithShape="0">
                  <a:prstClr val="black">
                    <a:alpha val="40000"/>
                  </a:prstClr>
                </a:outerShdw>
              </a:effectLst>
            </a:endParaRPr>
          </a:p>
        </p:txBody>
      </p:sp>
      <p:sp>
        <p:nvSpPr>
          <p:cNvPr id="16" name="TextBox 15"/>
          <p:cNvSpPr txBox="1"/>
          <p:nvPr/>
        </p:nvSpPr>
        <p:spPr>
          <a:xfrm>
            <a:off x="428596" y="5143512"/>
            <a:ext cx="3286148" cy="584775"/>
          </a:xfrm>
          <a:prstGeom prst="rect">
            <a:avLst/>
          </a:prstGeom>
          <a:noFill/>
        </p:spPr>
        <p:txBody>
          <a:bodyPr wrap="square" rtlCol="0">
            <a:spAutoFit/>
          </a:bodyPr>
          <a:lstStyle/>
          <a:p>
            <a:r>
              <a:rPr lang="en-GB" sz="3200" dirty="0" smtClean="0">
                <a:effectLst>
                  <a:outerShdw blurRad="50800" dist="38100" dir="2700000" algn="tl" rotWithShape="0">
                    <a:prstClr val="black">
                      <a:alpha val="40000"/>
                    </a:prstClr>
                  </a:outerShdw>
                </a:effectLst>
              </a:rPr>
              <a:t>Equiv hrs/week</a:t>
            </a:r>
            <a:endParaRPr lang="en-GB" sz="3200" i="1" dirty="0" smtClean="0">
              <a:effectLst>
                <a:outerShdw blurRad="50800" dist="38100" dir="2700000" algn="tl" rotWithShape="0">
                  <a:prstClr val="black">
                    <a:alpha val="40000"/>
                  </a:prstClr>
                </a:outerShdw>
              </a:effectLst>
            </a:endParaRPr>
          </a:p>
        </p:txBody>
      </p:sp>
      <p:sp>
        <p:nvSpPr>
          <p:cNvPr id="17" name="TextBox 16"/>
          <p:cNvSpPr txBox="1"/>
          <p:nvPr/>
        </p:nvSpPr>
        <p:spPr>
          <a:xfrm>
            <a:off x="3786182" y="5143512"/>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1hr</a:t>
            </a:r>
            <a:endParaRPr lang="en-GB" sz="3200" i="1" dirty="0" smtClean="0">
              <a:effectLst>
                <a:outerShdw blurRad="50800" dist="38100" dir="2700000" algn="tl" rotWithShape="0">
                  <a:prstClr val="black">
                    <a:alpha val="40000"/>
                  </a:prstClr>
                </a:outerShdw>
              </a:effectLst>
            </a:endParaRPr>
          </a:p>
        </p:txBody>
      </p:sp>
      <p:sp>
        <p:nvSpPr>
          <p:cNvPr id="18" name="TextBox 17"/>
          <p:cNvSpPr txBox="1"/>
          <p:nvPr/>
        </p:nvSpPr>
        <p:spPr>
          <a:xfrm>
            <a:off x="6215074" y="5143512"/>
            <a:ext cx="2428892" cy="584775"/>
          </a:xfrm>
          <a:prstGeom prst="rect">
            <a:avLst/>
          </a:prstGeom>
          <a:noFill/>
          <a:ln>
            <a:noFill/>
          </a:ln>
        </p:spPr>
        <p:txBody>
          <a:bodyPr wrap="square" rtlCol="0">
            <a:spAutoFit/>
          </a:bodyPr>
          <a:lstStyle/>
          <a:p>
            <a:pPr algn="ctr"/>
            <a:r>
              <a:rPr lang="en-GB" sz="3200" dirty="0" smtClean="0">
                <a:effectLst>
                  <a:outerShdw blurRad="50800" dist="38100" dir="2700000" algn="tl" rotWithShape="0">
                    <a:prstClr val="black">
                      <a:alpha val="40000"/>
                    </a:prstClr>
                  </a:outerShdw>
                </a:effectLst>
              </a:rPr>
              <a:t>2hrs</a:t>
            </a:r>
            <a:endParaRPr lang="en-GB" sz="3200" i="1" dirty="0" smtClean="0">
              <a:effectLst>
                <a:outerShdw blurRad="50800" dist="38100" dir="2700000" algn="tl" rotWithShape="0">
                  <a:prstClr val="black">
                    <a:alpha val="40000"/>
                  </a:prst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P spid="10" grpId="0"/>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Picture 12"/>
          <p:cNvPicPr>
            <a:picLocks noChangeAspect="1" noChangeArrowheads="1"/>
          </p:cNvPicPr>
          <p:nvPr/>
        </p:nvPicPr>
        <p:blipFill>
          <a:blip r:embed="rId3"/>
          <a:stretch>
            <a:fillRect/>
          </a:stretch>
        </p:blipFill>
        <p:spPr bwMode="auto">
          <a:xfrm>
            <a:off x="1857356" y="1500174"/>
            <a:ext cx="1940243" cy="1028129"/>
          </a:xfrm>
          <a:prstGeom prst="rect">
            <a:avLst/>
          </a:prstGeom>
          <a:ln>
            <a:noFill/>
          </a:ln>
          <a:effectLst>
            <a:outerShdw blurRad="50800" dist="38100" dir="2700000" algn="tl" rotWithShape="0">
              <a:prstClr val="black">
                <a:alpha val="40000"/>
              </a:prstClr>
            </a:outerShdw>
          </a:effectLst>
        </p:spPr>
      </p:pic>
      <p:pic>
        <p:nvPicPr>
          <p:cNvPr id="9" name="Picture 9"/>
          <p:cNvPicPr>
            <a:picLocks noChangeAspect="1" noChangeArrowheads="1"/>
          </p:cNvPicPr>
          <p:nvPr/>
        </p:nvPicPr>
        <p:blipFill>
          <a:blip r:embed="rId4"/>
          <a:stretch>
            <a:fillRect/>
          </a:stretch>
        </p:blipFill>
        <p:spPr bwMode="auto">
          <a:xfrm>
            <a:off x="6203657" y="1500174"/>
            <a:ext cx="1940243" cy="1076135"/>
          </a:xfrm>
          <a:prstGeom prst="rect">
            <a:avLst/>
          </a:prstGeom>
          <a:ln>
            <a:noFill/>
          </a:ln>
          <a:effectLst>
            <a:outerShdw blurRad="50800" dist="38100" dir="2700000" algn="tl" rotWithShape="0">
              <a:prstClr val="black">
                <a:alpha val="40000"/>
              </a:prstClr>
            </a:outerShdw>
          </a:effectLst>
        </p:spPr>
      </p:pic>
      <p:pic>
        <p:nvPicPr>
          <p:cNvPr id="10" name="Picture 6"/>
          <p:cNvPicPr>
            <a:picLocks noChangeAspect="1" noChangeArrowheads="1"/>
          </p:cNvPicPr>
          <p:nvPr/>
        </p:nvPicPr>
        <p:blipFill>
          <a:blip r:embed="rId5"/>
          <a:stretch>
            <a:fillRect/>
          </a:stretch>
        </p:blipFill>
        <p:spPr bwMode="auto">
          <a:xfrm>
            <a:off x="1857356" y="4286256"/>
            <a:ext cx="1940243" cy="1028129"/>
          </a:xfrm>
          <a:prstGeom prst="rect">
            <a:avLst/>
          </a:prstGeom>
          <a:ln>
            <a:noFill/>
          </a:ln>
          <a:effectLst>
            <a:outerShdw blurRad="50800" dist="38100" dir="2700000" algn="tl" rotWithShape="0">
              <a:prstClr val="black">
                <a:alpha val="40000"/>
              </a:prstClr>
            </a:outerShdw>
          </a:effectLst>
        </p:spPr>
      </p:pic>
      <p:pic>
        <p:nvPicPr>
          <p:cNvPr id="11" name="Picture 15" descr="Big VSTS logo"/>
          <p:cNvPicPr>
            <a:picLocks noChangeAspect="1" noChangeArrowheads="1"/>
          </p:cNvPicPr>
          <p:nvPr/>
        </p:nvPicPr>
        <p:blipFill>
          <a:blip r:embed="rId6"/>
          <a:stretch>
            <a:fillRect/>
          </a:stretch>
        </p:blipFill>
        <p:spPr bwMode="auto">
          <a:xfrm>
            <a:off x="6215063" y="4286250"/>
            <a:ext cx="1928813" cy="1022350"/>
          </a:xfrm>
          <a:prstGeom prst="rect">
            <a:avLst/>
          </a:prstGeom>
          <a:ln>
            <a:noFill/>
          </a:ln>
          <a:effectLst>
            <a:outerShdw blurRad="50800" dist="38100" dir="2700000" algn="tl" rotWithShape="0">
              <a:prstClr val="black">
                <a:alpha val="40000"/>
              </a:prstClr>
            </a:outerShdw>
          </a:effectLst>
        </p:spPr>
      </p:pic>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1.38889E-6 3.85149E-6 L -0.21875 -0.15059 " pathEditMode="relative" rAng="0" ptsTypes="AA">
                                      <p:cBhvr>
                                        <p:cTn id="6" dur="1000" fill="hold"/>
                                        <p:tgtEl>
                                          <p:spTgt spid="8"/>
                                        </p:tgtEl>
                                        <p:attrNameLst>
                                          <p:attrName>ppt_x</p:attrName>
                                          <p:attrName>ppt_y</p:attrName>
                                        </p:attrNameLst>
                                      </p:cBhvr>
                                      <p:rCtr x="-109" y="-75"/>
                                    </p:animMotion>
                                  </p:childTnLst>
                                </p:cTn>
                              </p:par>
                              <p:par>
                                <p:cTn id="7" presetID="6" presetClass="emph" presetSubtype="0" fill="hold" nodeType="withEffect">
                                  <p:stCondLst>
                                    <p:cond delay="0"/>
                                  </p:stCondLst>
                                  <p:childTnLst>
                                    <p:animScale>
                                      <p:cBhvr>
                                        <p:cTn id="8" dur="1000" fill="hold"/>
                                        <p:tgtEl>
                                          <p:spTgt spid="8"/>
                                        </p:tgtEl>
                                      </p:cBhvr>
                                      <p:by x="60000" y="60000"/>
                                    </p:animScale>
                                  </p:childTnLst>
                                </p:cTn>
                              </p:par>
                              <p:par>
                                <p:cTn id="9" presetID="35" presetClass="path" presetSubtype="0" accel="50000" decel="50000" fill="hold" nodeType="withEffect">
                                  <p:stCondLst>
                                    <p:cond delay="0"/>
                                  </p:stCondLst>
                                  <p:childTnLst>
                                    <p:animMotion origin="layout" path="M 5.55556E-7 -1.58455E-6 L -0.69462 0.07333 " pathEditMode="relative" rAng="0" ptsTypes="AA">
                                      <p:cBhvr>
                                        <p:cTn id="10" dur="1000" fill="hold"/>
                                        <p:tgtEl>
                                          <p:spTgt spid="11"/>
                                        </p:tgtEl>
                                        <p:attrNameLst>
                                          <p:attrName>ppt_x</p:attrName>
                                          <p:attrName>ppt_y</p:attrName>
                                        </p:attrNameLst>
                                      </p:cBhvr>
                                      <p:rCtr x="-347" y="37"/>
                                    </p:animMotion>
                                  </p:childTnLst>
                                </p:cTn>
                              </p:par>
                              <p:par>
                                <p:cTn id="11" presetID="6" presetClass="emph" presetSubtype="0" fill="hold" nodeType="withEffect">
                                  <p:stCondLst>
                                    <p:cond delay="0"/>
                                  </p:stCondLst>
                                  <p:childTnLst>
                                    <p:animScale>
                                      <p:cBhvr>
                                        <p:cTn id="12" dur="1000" fill="hold"/>
                                        <p:tgtEl>
                                          <p:spTgt spid="11"/>
                                        </p:tgtEl>
                                      </p:cBhvr>
                                      <p:by x="60000" y="60000"/>
                                    </p:animScale>
                                  </p:childTnLst>
                                </p:cTn>
                              </p:par>
                              <p:par>
                                <p:cTn id="13" presetID="35" presetClass="path" presetSubtype="0" accel="50000" decel="50000" fill="hold" nodeType="withEffect">
                                  <p:stCondLst>
                                    <p:cond delay="0"/>
                                  </p:stCondLst>
                                  <p:childTnLst>
                                    <p:animMotion origin="layout" path="M -1.38889E-6 -4.22623E-6 L -0.21875 -0.13694 " pathEditMode="relative" rAng="0" ptsTypes="AA">
                                      <p:cBhvr>
                                        <p:cTn id="14" dur="1000" fill="hold"/>
                                        <p:tgtEl>
                                          <p:spTgt spid="10"/>
                                        </p:tgtEl>
                                        <p:attrNameLst>
                                          <p:attrName>ppt_x</p:attrName>
                                          <p:attrName>ppt_y</p:attrName>
                                        </p:attrNameLst>
                                      </p:cBhvr>
                                      <p:rCtr x="-109" y="-68"/>
                                    </p:animMotion>
                                  </p:childTnLst>
                                </p:cTn>
                              </p:par>
                              <p:par>
                                <p:cTn id="15" presetID="6" presetClass="emph" presetSubtype="0" fill="hold" nodeType="withEffect">
                                  <p:stCondLst>
                                    <p:cond delay="0"/>
                                  </p:stCondLst>
                                  <p:childTnLst>
                                    <p:animScale>
                                      <p:cBhvr>
                                        <p:cTn id="16" dur="1000" fill="hold"/>
                                        <p:tgtEl>
                                          <p:spTgt spid="10"/>
                                        </p:tgtEl>
                                      </p:cBhvr>
                                      <p:by x="60000" y="60000"/>
                                    </p:animScale>
                                  </p:childTnLst>
                                </p:cTn>
                              </p:par>
                              <p:par>
                                <p:cTn id="17" presetID="35" presetClass="path" presetSubtype="0" accel="50000" decel="50000" fill="hold" nodeType="withEffect">
                                  <p:stCondLst>
                                    <p:cond delay="0"/>
                                  </p:stCondLst>
                                  <p:childTnLst>
                                    <p:animMotion origin="layout" path="M 1.38889E-6 4.03886E-6 L -0.6941 0.06615 " pathEditMode="relative" rAng="0" ptsTypes="AA">
                                      <p:cBhvr>
                                        <p:cTn id="18" dur="1000" fill="hold"/>
                                        <p:tgtEl>
                                          <p:spTgt spid="9"/>
                                        </p:tgtEl>
                                        <p:attrNameLst>
                                          <p:attrName>ppt_x</p:attrName>
                                          <p:attrName>ppt_y</p:attrName>
                                        </p:attrNameLst>
                                      </p:cBhvr>
                                      <p:rCtr x="-347" y="33"/>
                                    </p:animMotion>
                                  </p:childTnLst>
                                </p:cTn>
                              </p:par>
                              <p:par>
                                <p:cTn id="19" presetID="6" presetClass="emph" presetSubtype="0" fill="hold" nodeType="withEffect">
                                  <p:stCondLst>
                                    <p:cond delay="0"/>
                                  </p:stCondLst>
                                  <p:childTnLst>
                                    <p:animScale>
                                      <p:cBhvr>
                                        <p:cTn id="20" dur="1000" fill="hold"/>
                                        <p:tgtEl>
                                          <p:spTgt spid="9"/>
                                        </p:tgtEl>
                                      </p:cBhvr>
                                      <p:by x="60000" y="6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85751" y="3571875"/>
            <a:ext cx="1974850" cy="1033463"/>
            <a:chOff x="1740" y="2512"/>
            <a:chExt cx="1244" cy="651"/>
          </a:xfrm>
        </p:grpSpPr>
        <p:pic>
          <p:nvPicPr>
            <p:cNvPr id="474115" name="Rectangle 14350"/>
            <p:cNvPicPr>
              <a:picLocks noChangeAspect="1" noChangeArrowheads="1"/>
            </p:cNvPicPr>
            <p:nvPr/>
          </p:nvPicPr>
          <p:blipFill>
            <a:blip r:embed="rId4" cstate="screen"/>
            <a:srcRect/>
            <a:stretch>
              <a:fillRect/>
            </a:stretch>
          </p:blipFill>
          <p:spPr bwMode="auto">
            <a:xfrm>
              <a:off x="2376" y="2556"/>
              <a:ext cx="608" cy="607"/>
            </a:xfrm>
            <a:prstGeom prst="rect">
              <a:avLst/>
            </a:prstGeom>
            <a:noFill/>
            <a:ln w="9525">
              <a:noFill/>
              <a:miter lim="800000"/>
              <a:headEnd/>
              <a:tailEnd/>
            </a:ln>
          </p:spPr>
        </p:pic>
        <p:pic>
          <p:nvPicPr>
            <p:cNvPr id="474116" name="Picture 4"/>
            <p:cNvPicPr>
              <a:picLocks noChangeAspect="1" noChangeArrowheads="1"/>
            </p:cNvPicPr>
            <p:nvPr/>
          </p:nvPicPr>
          <p:blipFill>
            <a:blip r:embed="rId5" cstate="screen"/>
            <a:stretch>
              <a:fillRect/>
            </a:stretch>
          </p:blipFill>
          <p:spPr bwMode="auto">
            <a:xfrm>
              <a:off x="1740" y="2512"/>
              <a:ext cx="757" cy="401"/>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3" name="Group 5"/>
          <p:cNvGrpSpPr>
            <a:grpSpLocks/>
          </p:cNvGrpSpPr>
          <p:nvPr/>
        </p:nvGrpSpPr>
        <p:grpSpPr bwMode="auto">
          <a:xfrm>
            <a:off x="285751" y="2205038"/>
            <a:ext cx="1992313" cy="963612"/>
            <a:chOff x="1740" y="1651"/>
            <a:chExt cx="1255" cy="607"/>
          </a:xfrm>
        </p:grpSpPr>
        <p:pic>
          <p:nvPicPr>
            <p:cNvPr id="474118" name="Rectangle 14350"/>
            <p:cNvPicPr>
              <a:picLocks noChangeAspect="1" noChangeArrowheads="1"/>
            </p:cNvPicPr>
            <p:nvPr/>
          </p:nvPicPr>
          <p:blipFill>
            <a:blip r:embed="rId4" cstate="screen"/>
            <a:srcRect/>
            <a:stretch>
              <a:fillRect/>
            </a:stretch>
          </p:blipFill>
          <p:spPr bwMode="auto">
            <a:xfrm>
              <a:off x="2387" y="1651"/>
              <a:ext cx="608" cy="607"/>
            </a:xfrm>
            <a:prstGeom prst="rect">
              <a:avLst/>
            </a:prstGeom>
            <a:noFill/>
            <a:ln w="9525">
              <a:noFill/>
              <a:miter lim="800000"/>
              <a:headEnd/>
              <a:tailEnd/>
            </a:ln>
          </p:spPr>
        </p:pic>
        <p:pic>
          <p:nvPicPr>
            <p:cNvPr id="474119" name="Picture 7"/>
            <p:cNvPicPr>
              <a:picLocks noChangeAspect="1" noChangeArrowheads="1"/>
            </p:cNvPicPr>
            <p:nvPr/>
          </p:nvPicPr>
          <p:blipFill>
            <a:blip r:embed="rId6" cstate="screen"/>
            <a:stretch>
              <a:fillRect/>
            </a:stretch>
          </p:blipFill>
          <p:spPr bwMode="auto">
            <a:xfrm>
              <a:off x="1740" y="1657"/>
              <a:ext cx="724" cy="401"/>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4" name="Group 8"/>
          <p:cNvGrpSpPr>
            <a:grpSpLocks/>
          </p:cNvGrpSpPr>
          <p:nvPr/>
        </p:nvGrpSpPr>
        <p:grpSpPr bwMode="auto">
          <a:xfrm>
            <a:off x="285751" y="714376"/>
            <a:ext cx="1990725" cy="1017588"/>
            <a:chOff x="1740" y="712"/>
            <a:chExt cx="1254" cy="641"/>
          </a:xfrm>
        </p:grpSpPr>
        <p:pic>
          <p:nvPicPr>
            <p:cNvPr id="474121" name="Rectangle 14350"/>
            <p:cNvPicPr>
              <a:picLocks noChangeAspect="1" noChangeArrowheads="1"/>
            </p:cNvPicPr>
            <p:nvPr/>
          </p:nvPicPr>
          <p:blipFill>
            <a:blip r:embed="rId4" cstate="screen"/>
            <a:srcRect/>
            <a:stretch>
              <a:fillRect/>
            </a:stretch>
          </p:blipFill>
          <p:spPr bwMode="auto">
            <a:xfrm>
              <a:off x="2386" y="746"/>
              <a:ext cx="608" cy="607"/>
            </a:xfrm>
            <a:prstGeom prst="rect">
              <a:avLst/>
            </a:prstGeom>
            <a:noFill/>
            <a:ln w="9525">
              <a:noFill/>
              <a:miter lim="800000"/>
              <a:headEnd/>
              <a:tailEnd/>
            </a:ln>
          </p:spPr>
        </p:pic>
        <p:pic>
          <p:nvPicPr>
            <p:cNvPr id="474122" name="Picture 10"/>
            <p:cNvPicPr>
              <a:picLocks noChangeAspect="1" noChangeArrowheads="1"/>
            </p:cNvPicPr>
            <p:nvPr/>
          </p:nvPicPr>
          <p:blipFill>
            <a:blip r:embed="rId7" cstate="screen"/>
            <a:stretch>
              <a:fillRect/>
            </a:stretch>
          </p:blipFill>
          <p:spPr bwMode="auto">
            <a:xfrm>
              <a:off x="1740" y="712"/>
              <a:ext cx="751" cy="3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474123" name="Rectangle 14350"/>
          <p:cNvPicPr>
            <a:picLocks noChangeAspect="1" noChangeArrowheads="1"/>
          </p:cNvPicPr>
          <p:nvPr/>
        </p:nvPicPr>
        <p:blipFill>
          <a:blip r:embed="rId4" cstate="screen"/>
          <a:srcRect/>
          <a:stretch>
            <a:fillRect/>
          </a:stretch>
        </p:blipFill>
        <p:spPr bwMode="auto">
          <a:xfrm>
            <a:off x="1304925" y="5078413"/>
            <a:ext cx="965200" cy="963612"/>
          </a:xfrm>
          <a:prstGeom prst="rect">
            <a:avLst/>
          </a:prstGeom>
          <a:noFill/>
          <a:ln w="9525">
            <a:noFill/>
            <a:miter lim="800000"/>
            <a:headEnd/>
            <a:tailEnd/>
          </a:ln>
        </p:spPr>
      </p:pic>
      <p:pic>
        <p:nvPicPr>
          <p:cNvPr id="474124" name="Picture 12" descr="Big VSTS logo"/>
          <p:cNvPicPr>
            <a:picLocks noChangeAspect="1" noChangeArrowheads="1"/>
          </p:cNvPicPr>
          <p:nvPr/>
        </p:nvPicPr>
        <p:blipFill>
          <a:blip r:embed="rId8" cstate="screen"/>
          <a:stretch>
            <a:fillRect/>
          </a:stretch>
        </p:blipFill>
        <p:spPr bwMode="auto">
          <a:xfrm>
            <a:off x="285720" y="5000636"/>
            <a:ext cx="1201103" cy="636461"/>
          </a:xfrm>
          <a:prstGeom prst="rect">
            <a:avLst/>
          </a:prstGeom>
          <a:noFill/>
          <a:effectLst>
            <a:outerShdw blurRad="50800" dist="38100" dir="2700000" algn="tl" rotWithShape="0">
              <a:prstClr val="black">
                <a:alpha val="40000"/>
              </a:prstClr>
            </a:outerShdw>
          </a:effectLst>
        </p:spPr>
      </p:pic>
      <p:pic>
        <p:nvPicPr>
          <p:cNvPr id="474126" name="Picture 14" descr="TFS Server"/>
          <p:cNvPicPr>
            <a:picLocks noChangeAspect="1" noChangeArrowheads="1"/>
          </p:cNvPicPr>
          <p:nvPr/>
        </p:nvPicPr>
        <p:blipFill>
          <a:blip r:embed="rId9"/>
          <a:srcRect/>
          <a:stretch>
            <a:fillRect/>
          </a:stretch>
        </p:blipFill>
        <p:spPr bwMode="auto">
          <a:xfrm>
            <a:off x="4800600" y="2057400"/>
            <a:ext cx="1860550" cy="2743200"/>
          </a:xfrm>
          <a:prstGeom prst="rect">
            <a:avLst/>
          </a:prstGeom>
          <a:noFill/>
        </p:spPr>
      </p:pic>
      <p:grpSp>
        <p:nvGrpSpPr>
          <p:cNvPr id="5" name="Group 37"/>
          <p:cNvGrpSpPr>
            <a:grpSpLocks/>
          </p:cNvGrpSpPr>
          <p:nvPr/>
        </p:nvGrpSpPr>
        <p:grpSpPr bwMode="auto">
          <a:xfrm>
            <a:off x="5486400" y="228600"/>
            <a:ext cx="3548063" cy="2403475"/>
            <a:chOff x="3456" y="144"/>
            <a:chExt cx="2235" cy="1514"/>
          </a:xfrm>
        </p:grpSpPr>
        <p:pic>
          <p:nvPicPr>
            <p:cNvPr id="474129" name="Picture 17" descr="PC Running XML Web Service sm"/>
            <p:cNvPicPr>
              <a:picLocks noChangeAspect="1" noChangeArrowheads="1"/>
            </p:cNvPicPr>
            <p:nvPr/>
          </p:nvPicPr>
          <p:blipFill>
            <a:blip r:embed="rId10"/>
            <a:srcRect/>
            <a:stretch>
              <a:fillRect/>
            </a:stretch>
          </p:blipFill>
          <p:spPr bwMode="auto">
            <a:xfrm>
              <a:off x="3456" y="144"/>
              <a:ext cx="983" cy="973"/>
            </a:xfrm>
            <a:prstGeom prst="rect">
              <a:avLst/>
            </a:prstGeom>
            <a:noFill/>
          </p:spPr>
        </p:pic>
        <p:pic>
          <p:nvPicPr>
            <p:cNvPr id="474130" name="Picture 18" descr="Server sm"/>
            <p:cNvPicPr>
              <a:picLocks noChangeAspect="1" noChangeArrowheads="1"/>
            </p:cNvPicPr>
            <p:nvPr/>
          </p:nvPicPr>
          <p:blipFill>
            <a:blip r:embed="rId11"/>
            <a:srcRect/>
            <a:stretch>
              <a:fillRect/>
            </a:stretch>
          </p:blipFill>
          <p:spPr bwMode="auto">
            <a:xfrm>
              <a:off x="4560" y="624"/>
              <a:ext cx="705" cy="1034"/>
            </a:xfrm>
            <a:prstGeom prst="rect">
              <a:avLst/>
            </a:prstGeom>
            <a:noFill/>
          </p:spPr>
        </p:pic>
        <p:sp>
          <p:nvSpPr>
            <p:cNvPr id="474131" name="Text Box 19"/>
            <p:cNvSpPr txBox="1">
              <a:spLocks noChangeArrowheads="1"/>
            </p:cNvSpPr>
            <p:nvPr/>
          </p:nvSpPr>
          <p:spPr bwMode="auto">
            <a:xfrm>
              <a:off x="4464" y="240"/>
              <a:ext cx="1227" cy="404"/>
            </a:xfrm>
            <a:prstGeom prst="rect">
              <a:avLst/>
            </a:prstGeom>
            <a:noFill/>
            <a:ln w="12700">
              <a:noFill/>
              <a:miter lim="800000"/>
              <a:headEnd/>
              <a:tailEnd/>
            </a:ln>
            <a:effectLst/>
          </p:spPr>
          <p:txBody>
            <a:bodyPr wrap="none">
              <a:spAutoFit/>
            </a:bodyPr>
            <a:lstStyle/>
            <a:p>
              <a:r>
                <a:rPr lang="en-GB" b="0">
                  <a:effectLst>
                    <a:outerShdw blurRad="38100" dist="38100" dir="2700000" algn="tl">
                      <a:srgbClr val="000000"/>
                    </a:outerShdw>
                  </a:effectLst>
                </a:rPr>
                <a:t>Visual Studio</a:t>
              </a:r>
            </a:p>
            <a:p>
              <a:r>
                <a:rPr lang="en-GB" b="0">
                  <a:effectLst>
                    <a:outerShdw blurRad="38100" dist="38100" dir="2700000" algn="tl">
                      <a:srgbClr val="000000"/>
                    </a:outerShdw>
                  </a:effectLst>
                </a:rPr>
                <a:t>Industry Partners</a:t>
              </a:r>
            </a:p>
          </p:txBody>
        </p:sp>
      </p:grpSp>
      <p:grpSp>
        <p:nvGrpSpPr>
          <p:cNvPr id="6" name="Group 38"/>
          <p:cNvGrpSpPr>
            <a:grpSpLocks/>
          </p:cNvGrpSpPr>
          <p:nvPr/>
        </p:nvGrpSpPr>
        <p:grpSpPr bwMode="auto">
          <a:xfrm>
            <a:off x="2209800" y="1524000"/>
            <a:ext cx="2667000" cy="3616325"/>
            <a:chOff x="1392" y="960"/>
            <a:chExt cx="1680" cy="2278"/>
          </a:xfrm>
        </p:grpSpPr>
        <p:pic>
          <p:nvPicPr>
            <p:cNvPr id="474133" name="Picture 21" descr="arrow 4"/>
            <p:cNvPicPr>
              <a:picLocks noChangeAspect="1" noChangeArrowheads="1"/>
            </p:cNvPicPr>
            <p:nvPr/>
          </p:nvPicPr>
          <p:blipFill>
            <a:blip r:embed="rId12" cstate="screen"/>
            <a:srcRect/>
            <a:stretch>
              <a:fillRect/>
            </a:stretch>
          </p:blipFill>
          <p:spPr bwMode="auto">
            <a:xfrm rot="5637526">
              <a:off x="2028" y="1238"/>
              <a:ext cx="454" cy="1248"/>
            </a:xfrm>
            <a:prstGeom prst="rect">
              <a:avLst/>
            </a:prstGeom>
            <a:noFill/>
          </p:spPr>
        </p:pic>
        <p:pic>
          <p:nvPicPr>
            <p:cNvPr id="474134" name="Picture 22" descr="arrow 4"/>
            <p:cNvPicPr>
              <a:picLocks noChangeAspect="1" noChangeArrowheads="1"/>
            </p:cNvPicPr>
            <p:nvPr/>
          </p:nvPicPr>
          <p:blipFill>
            <a:blip r:embed="rId13"/>
            <a:srcRect/>
            <a:stretch>
              <a:fillRect/>
            </a:stretch>
          </p:blipFill>
          <p:spPr bwMode="auto">
            <a:xfrm rot="6891102">
              <a:off x="2005" y="347"/>
              <a:ext cx="454" cy="1680"/>
            </a:xfrm>
            <a:prstGeom prst="rect">
              <a:avLst/>
            </a:prstGeom>
            <a:noFill/>
          </p:spPr>
        </p:pic>
        <p:pic>
          <p:nvPicPr>
            <p:cNvPr id="474135" name="Picture 23" descr="arrow 4"/>
            <p:cNvPicPr>
              <a:picLocks noChangeAspect="1" noChangeArrowheads="1"/>
            </p:cNvPicPr>
            <p:nvPr/>
          </p:nvPicPr>
          <p:blipFill>
            <a:blip r:embed="rId13"/>
            <a:srcRect/>
            <a:stretch>
              <a:fillRect/>
            </a:stretch>
          </p:blipFill>
          <p:spPr bwMode="auto">
            <a:xfrm rot="5050571">
              <a:off x="1980" y="1772"/>
              <a:ext cx="454" cy="1344"/>
            </a:xfrm>
            <a:prstGeom prst="rect">
              <a:avLst/>
            </a:prstGeom>
            <a:noFill/>
          </p:spPr>
        </p:pic>
        <p:pic>
          <p:nvPicPr>
            <p:cNvPr id="474136" name="Picture 24" descr="arrow 4"/>
            <p:cNvPicPr>
              <a:picLocks noChangeAspect="1" noChangeArrowheads="1"/>
            </p:cNvPicPr>
            <p:nvPr/>
          </p:nvPicPr>
          <p:blipFill>
            <a:blip r:embed="rId13"/>
            <a:srcRect/>
            <a:stretch>
              <a:fillRect/>
            </a:stretch>
          </p:blipFill>
          <p:spPr bwMode="auto">
            <a:xfrm rot="3962444">
              <a:off x="2029" y="2339"/>
              <a:ext cx="454" cy="1344"/>
            </a:xfrm>
            <a:prstGeom prst="rect">
              <a:avLst/>
            </a:prstGeom>
            <a:noFill/>
          </p:spPr>
        </p:pic>
        <p:grpSp>
          <p:nvGrpSpPr>
            <p:cNvPr id="7" name="Group 36"/>
            <p:cNvGrpSpPr>
              <a:grpSpLocks/>
            </p:cNvGrpSpPr>
            <p:nvPr/>
          </p:nvGrpSpPr>
          <p:grpSpPr bwMode="auto">
            <a:xfrm>
              <a:off x="1632" y="1728"/>
              <a:ext cx="1309" cy="951"/>
              <a:chOff x="1872" y="2112"/>
              <a:chExt cx="1309" cy="951"/>
            </a:xfrm>
          </p:grpSpPr>
          <p:sp>
            <p:nvSpPr>
              <p:cNvPr id="474137" name="Text Box 25"/>
              <p:cNvSpPr txBox="1">
                <a:spLocks noChangeArrowheads="1"/>
              </p:cNvSpPr>
              <p:nvPr/>
            </p:nvSpPr>
            <p:spPr bwMode="auto">
              <a:xfrm>
                <a:off x="1872" y="2832"/>
                <a:ext cx="1309" cy="231"/>
              </a:xfrm>
              <a:prstGeom prst="rect">
                <a:avLst/>
              </a:prstGeom>
              <a:noFill/>
              <a:ln w="12700">
                <a:noFill/>
                <a:miter lim="800000"/>
                <a:headEnd/>
                <a:tailEnd/>
              </a:ln>
              <a:effectLst/>
            </p:spPr>
            <p:txBody>
              <a:bodyPr wrap="none">
                <a:spAutoFit/>
              </a:bodyPr>
              <a:lstStyle/>
              <a:p>
                <a:r>
                  <a:rPr lang="en-GB" b="0">
                    <a:effectLst>
                      <a:outerShdw blurRad="38100" dist="38100" dir="2700000" algn="tl">
                        <a:srgbClr val="000000"/>
                      </a:outerShdw>
                    </a:effectLst>
                  </a:rPr>
                  <a:t>XML Web Services</a:t>
                </a:r>
              </a:p>
            </p:txBody>
          </p:sp>
          <p:pic>
            <p:nvPicPr>
              <p:cNvPr id="474138" name="Picture 26" descr="XML Web Service front Triangle"/>
              <p:cNvPicPr>
                <a:picLocks noChangeAspect="1" noChangeArrowheads="1"/>
              </p:cNvPicPr>
              <p:nvPr/>
            </p:nvPicPr>
            <p:blipFill>
              <a:blip r:embed="rId14" cstate="screen"/>
              <a:srcRect/>
              <a:stretch>
                <a:fillRect/>
              </a:stretch>
            </p:blipFill>
            <p:spPr bwMode="auto">
              <a:xfrm>
                <a:off x="2160" y="2112"/>
                <a:ext cx="688" cy="657"/>
              </a:xfrm>
              <a:prstGeom prst="rect">
                <a:avLst/>
              </a:prstGeom>
              <a:noFill/>
            </p:spPr>
          </p:pic>
        </p:grpSp>
      </p:grpSp>
      <p:grpSp>
        <p:nvGrpSpPr>
          <p:cNvPr id="9" name="Group 35"/>
          <p:cNvGrpSpPr>
            <a:grpSpLocks/>
          </p:cNvGrpSpPr>
          <p:nvPr/>
        </p:nvGrpSpPr>
        <p:grpSpPr bwMode="auto">
          <a:xfrm>
            <a:off x="3576546" y="5214950"/>
            <a:ext cx="2025650" cy="1336675"/>
            <a:chOff x="3312" y="3216"/>
            <a:chExt cx="1276" cy="842"/>
          </a:xfrm>
        </p:grpSpPr>
        <p:pic>
          <p:nvPicPr>
            <p:cNvPr id="474141" name="Picture 29" descr="Proj_pro_1-line_flat_cmyk - white"/>
            <p:cNvPicPr>
              <a:picLocks noChangeAspect="1" noChangeArrowheads="1"/>
            </p:cNvPicPr>
            <p:nvPr/>
          </p:nvPicPr>
          <p:blipFill>
            <a:blip r:embed="rId15" cstate="screen"/>
            <a:srcRect/>
            <a:stretch>
              <a:fillRect/>
            </a:stretch>
          </p:blipFill>
          <p:spPr bwMode="auto">
            <a:xfrm>
              <a:off x="3312" y="3825"/>
              <a:ext cx="1276" cy="233"/>
            </a:xfrm>
            <a:prstGeom prst="rect">
              <a:avLst/>
            </a:prstGeom>
            <a:noFill/>
            <a:effectLst>
              <a:outerShdw blurRad="50800" dist="38100" dir="2700000" algn="tl" rotWithShape="0">
                <a:prstClr val="black">
                  <a:alpha val="40000"/>
                </a:prstClr>
              </a:outerShdw>
            </a:effectLst>
          </p:spPr>
        </p:pic>
        <p:pic>
          <p:nvPicPr>
            <p:cNvPr id="474145" name="Rectangle 14350"/>
            <p:cNvPicPr>
              <a:picLocks noChangeAspect="1" noChangeArrowheads="1"/>
            </p:cNvPicPr>
            <p:nvPr/>
          </p:nvPicPr>
          <p:blipFill>
            <a:blip r:embed="rId4" cstate="screen"/>
            <a:srcRect/>
            <a:stretch>
              <a:fillRect/>
            </a:stretch>
          </p:blipFill>
          <p:spPr bwMode="auto">
            <a:xfrm>
              <a:off x="3600" y="3216"/>
              <a:ext cx="608" cy="607"/>
            </a:xfrm>
            <a:prstGeom prst="rect">
              <a:avLst/>
            </a:prstGeom>
            <a:noFill/>
            <a:ln w="9525">
              <a:noFill/>
              <a:miter lim="800000"/>
              <a:headEnd/>
              <a:tailEnd/>
            </a:ln>
          </p:spPr>
        </p:pic>
      </p:grpSp>
      <p:grpSp>
        <p:nvGrpSpPr>
          <p:cNvPr id="35" name="Group 34"/>
          <p:cNvGrpSpPr/>
          <p:nvPr/>
        </p:nvGrpSpPr>
        <p:grpSpPr>
          <a:xfrm>
            <a:off x="5791124" y="5214950"/>
            <a:ext cx="1066892" cy="1344791"/>
            <a:chOff x="3505108" y="5105400"/>
            <a:chExt cx="1066892" cy="1344791"/>
          </a:xfrm>
        </p:grpSpPr>
        <p:pic>
          <p:nvPicPr>
            <p:cNvPr id="474139" name="Rectangle 14350"/>
            <p:cNvPicPr>
              <a:picLocks noChangeAspect="1" noChangeArrowheads="1"/>
            </p:cNvPicPr>
            <p:nvPr/>
          </p:nvPicPr>
          <p:blipFill>
            <a:blip r:embed="rId4" cstate="screen"/>
            <a:srcRect/>
            <a:stretch>
              <a:fillRect/>
            </a:stretch>
          </p:blipFill>
          <p:spPr bwMode="auto">
            <a:xfrm>
              <a:off x="3555954" y="5105400"/>
              <a:ext cx="965200" cy="963613"/>
            </a:xfrm>
            <a:prstGeom prst="rect">
              <a:avLst/>
            </a:prstGeom>
            <a:noFill/>
            <a:ln w="9525">
              <a:noFill/>
              <a:miter lim="800000"/>
              <a:headEnd/>
              <a:tailEnd/>
            </a:ln>
          </p:spPr>
        </p:pic>
        <p:pic>
          <p:nvPicPr>
            <p:cNvPr id="1028" name="Picture 4" descr="C:\Users\neilkidd\Pictures\Art\BoxShots\Office 12\Excel.png"/>
            <p:cNvPicPr>
              <a:picLocks noChangeAspect="1" noChangeArrowheads="1"/>
            </p:cNvPicPr>
            <p:nvPr/>
          </p:nvPicPr>
          <p:blipFill>
            <a:blip r:embed="rId16"/>
            <a:srcRect/>
            <a:stretch>
              <a:fillRect/>
            </a:stretch>
          </p:blipFill>
          <p:spPr bwMode="auto">
            <a:xfrm>
              <a:off x="3505108" y="6072206"/>
              <a:ext cx="1066892" cy="377985"/>
            </a:xfrm>
            <a:prstGeom prst="rect">
              <a:avLst/>
            </a:prstGeom>
            <a:noFill/>
            <a:effectLst>
              <a:outerShdw blurRad="50800" dist="38100" dir="2700000" algn="tl" rotWithShape="0">
                <a:prstClr val="black">
                  <a:alpha val="40000"/>
                </a:prstClr>
              </a:outerShdw>
            </a:effectLst>
          </p:spPr>
        </p:pic>
      </p:grpSp>
      <p:grpSp>
        <p:nvGrpSpPr>
          <p:cNvPr id="40" name="Group 39"/>
          <p:cNvGrpSpPr/>
          <p:nvPr/>
        </p:nvGrpSpPr>
        <p:grpSpPr>
          <a:xfrm>
            <a:off x="7286644" y="4500570"/>
            <a:ext cx="1201103" cy="1636593"/>
            <a:chOff x="7299987" y="4786322"/>
            <a:chExt cx="1201103" cy="1636593"/>
          </a:xfrm>
        </p:grpSpPr>
        <p:pic>
          <p:nvPicPr>
            <p:cNvPr id="1029" name="Picture 5" descr="C:\Users\neilkidd\Pictures\Art\BoxShots\2008\Logos\VSTS08-WebAccess_v_rgb_r.png"/>
            <p:cNvPicPr>
              <a:picLocks noChangeAspect="1" noChangeArrowheads="1"/>
            </p:cNvPicPr>
            <p:nvPr/>
          </p:nvPicPr>
          <p:blipFill>
            <a:blip r:embed="rId17" cstate="screen"/>
            <a:srcRect/>
            <a:stretch>
              <a:fillRect/>
            </a:stretch>
          </p:blipFill>
          <p:spPr bwMode="auto">
            <a:xfrm>
              <a:off x="7299987" y="5786454"/>
              <a:ext cx="1201103" cy="636461"/>
            </a:xfrm>
            <a:prstGeom prst="rect">
              <a:avLst/>
            </a:prstGeom>
            <a:ln>
              <a:noFill/>
            </a:ln>
            <a:effectLst>
              <a:outerShdw blurRad="50800" dist="38100" dir="2700000" algn="tl" rotWithShape="0">
                <a:prstClr val="black">
                  <a:alpha val="40000"/>
                </a:prstClr>
              </a:outerShdw>
            </a:effectLst>
          </p:spPr>
        </p:pic>
        <p:pic>
          <p:nvPicPr>
            <p:cNvPr id="38" name="Rectangle 14350"/>
            <p:cNvPicPr>
              <a:picLocks noChangeAspect="1" noChangeArrowheads="1"/>
            </p:cNvPicPr>
            <p:nvPr/>
          </p:nvPicPr>
          <p:blipFill>
            <a:blip r:embed="rId4" cstate="screen"/>
            <a:srcRect/>
            <a:stretch>
              <a:fillRect/>
            </a:stretch>
          </p:blipFill>
          <p:spPr bwMode="auto">
            <a:xfrm>
              <a:off x="7417938" y="4786322"/>
              <a:ext cx="965200" cy="963613"/>
            </a:xfrm>
            <a:prstGeom prst="rect">
              <a:avLst/>
            </a:prstGeom>
            <a:noFill/>
            <a:ln w="9525">
              <a:noFill/>
              <a:miter lim="800000"/>
              <a:headEnd/>
              <a:tailEnd/>
            </a:ln>
          </p:spPr>
        </p:pic>
      </p:gr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4126"/>
                                        </p:tgtEl>
                                        <p:attrNameLst>
                                          <p:attrName>style.visibility</p:attrName>
                                        </p:attrNameLst>
                                      </p:cBhvr>
                                      <p:to>
                                        <p:strVal val="visible"/>
                                      </p:to>
                                    </p:set>
                                    <p:animEffect transition="in" filter="fade">
                                      <p:cBhvr>
                                        <p:cTn id="7" dur="2000"/>
                                        <p:tgtEl>
                                          <p:spTgt spid="47412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10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173" name="Picture 13" descr="TFS Server"/>
          <p:cNvPicPr>
            <a:picLocks noChangeAspect="1" noChangeArrowheads="1"/>
          </p:cNvPicPr>
          <p:nvPr/>
        </p:nvPicPr>
        <p:blipFill>
          <a:blip r:embed="rId3"/>
          <a:srcRect/>
          <a:stretch>
            <a:fillRect/>
          </a:stretch>
        </p:blipFill>
        <p:spPr bwMode="auto">
          <a:xfrm>
            <a:off x="4800600" y="2057400"/>
            <a:ext cx="1860550" cy="2743200"/>
          </a:xfrm>
          <a:prstGeom prst="rect">
            <a:avLst/>
          </a:prstGeom>
          <a:noFill/>
        </p:spPr>
      </p:pic>
      <p:sp>
        <p:nvSpPr>
          <p:cNvPr id="5" name="Title 4"/>
          <p:cNvSpPr>
            <a:spLocks noGrp="1"/>
          </p:cNvSpPr>
          <p:nvPr>
            <p:ph type="title"/>
          </p:nvPr>
        </p:nvSpPr>
        <p:spPr/>
        <p:txBody>
          <a:bodyPr/>
          <a:lstStyle/>
          <a:p>
            <a:r>
              <a:rPr lang="en-GB" kern="1200" dirty="0" smtClean="0">
                <a:latin typeface="Segoe Semibold" pitchFamily="34" charset="0"/>
                <a:ea typeface="+mn-ea"/>
                <a:cs typeface="+mn-cs"/>
              </a:rPr>
              <a:t>Team</a:t>
            </a:r>
            <a:r>
              <a:rPr lang="en-GB" dirty="0" smtClean="0"/>
              <a:t> Foundation Server</a:t>
            </a:r>
            <a:endParaRPr lang="en-GB" dirty="0"/>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476173"/>
                                        </p:tgtEl>
                                      </p:cBhvr>
                                      <p:by x="140000" y="140000"/>
                                    </p:animScale>
                                  </p:childTnLst>
                                </p:cTn>
                              </p:par>
                              <p:par>
                                <p:cTn id="7" presetID="49" presetClass="path" presetSubtype="0" accel="50000" decel="50000" fill="hold" nodeType="withEffect">
                                  <p:stCondLst>
                                    <p:cond delay="0"/>
                                  </p:stCondLst>
                                  <p:childTnLst>
                                    <p:animMotion origin="layout" path="M 3.88889E-6 -3.01874E-6 L -0.40174 -0.0111 " pathEditMode="relative" rAng="0" ptsTypes="AA">
                                      <p:cBhvr>
                                        <p:cTn id="8" dur="2000" fill="hold"/>
                                        <p:tgtEl>
                                          <p:spTgt spid="476173"/>
                                        </p:tgtEl>
                                        <p:attrNameLst>
                                          <p:attrName>ppt_x</p:attrName>
                                          <p:attrName>ppt_y</p:attrName>
                                        </p:attrNameLst>
                                      </p:cBhvr>
                                      <p:rCtr x="-201" y="-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8" name="Picture 2" descr="TFS Server"/>
          <p:cNvPicPr>
            <a:picLocks noChangeAspect="1" noChangeArrowheads="1"/>
          </p:cNvPicPr>
          <p:nvPr/>
        </p:nvPicPr>
        <p:blipFill>
          <a:blip r:embed="rId3"/>
          <a:srcRect/>
          <a:stretch>
            <a:fillRect/>
          </a:stretch>
        </p:blipFill>
        <p:spPr bwMode="auto">
          <a:xfrm>
            <a:off x="727075" y="1414463"/>
            <a:ext cx="2590800" cy="3821112"/>
          </a:xfrm>
          <a:prstGeom prst="rect">
            <a:avLst/>
          </a:prstGeom>
          <a:noFill/>
          <a:ln w="9525">
            <a:noFill/>
            <a:miter lim="800000"/>
            <a:headEnd/>
            <a:tailEnd/>
          </a:ln>
        </p:spPr>
      </p:pic>
      <p:sp>
        <p:nvSpPr>
          <p:cNvPr id="444419" name="Rectangle 3"/>
          <p:cNvSpPr>
            <a:spLocks noGrp="1" noChangeArrowheads="1"/>
          </p:cNvSpPr>
          <p:nvPr>
            <p:ph type="title"/>
          </p:nvPr>
        </p:nvSpPr>
        <p:spPr/>
        <p:txBody>
          <a:bodyPr/>
          <a:lstStyle/>
          <a:p>
            <a:r>
              <a:rPr lang="en-GB" kern="1200" dirty="0">
                <a:latin typeface="Segoe Semibold" pitchFamily="34" charset="0"/>
                <a:ea typeface="+mn-ea"/>
                <a:cs typeface="+mn-cs"/>
              </a:rPr>
              <a:t>Team Foundation Server</a:t>
            </a:r>
          </a:p>
        </p:txBody>
      </p:sp>
      <p:sp>
        <p:nvSpPr>
          <p:cNvPr id="444420" name="Rectangle 4"/>
          <p:cNvSpPr>
            <a:spLocks noGrp="1" noChangeArrowheads="1"/>
          </p:cNvSpPr>
          <p:nvPr>
            <p:ph type="body" sz="half" idx="2"/>
          </p:nvPr>
        </p:nvSpPr>
        <p:spPr>
          <a:xfrm>
            <a:off x="4668838" y="1412875"/>
            <a:ext cx="4129087" cy="3841052"/>
          </a:xfrm>
        </p:spPr>
        <p:txBody>
          <a:bodyPr/>
          <a:lstStyle/>
          <a:p>
            <a:r>
              <a:rPr lang="en-GB" sz="2800" dirty="0"/>
              <a:t>Web Service Interface</a:t>
            </a:r>
          </a:p>
          <a:p>
            <a:r>
              <a:rPr lang="en-GB" sz="2800" dirty="0" smtClean="0"/>
              <a:t>SQL </a:t>
            </a:r>
            <a:r>
              <a:rPr lang="en-GB" sz="2800" dirty="0"/>
              <a:t>Server 2005</a:t>
            </a:r>
          </a:p>
          <a:p>
            <a:r>
              <a:rPr lang="en-GB" sz="2800" dirty="0"/>
              <a:t>Analysis Services</a:t>
            </a:r>
          </a:p>
          <a:p>
            <a:r>
              <a:rPr lang="en-GB" sz="2800" dirty="0"/>
              <a:t>Reporting Services</a:t>
            </a:r>
          </a:p>
          <a:p>
            <a:r>
              <a:rPr lang="en-GB" sz="2800" dirty="0"/>
              <a:t>Windows </a:t>
            </a:r>
            <a:r>
              <a:rPr lang="en-GB" sz="2800" dirty="0" err="1"/>
              <a:t>SharePoint</a:t>
            </a:r>
            <a:r>
              <a:rPr lang="en-GB" sz="2800" dirty="0"/>
              <a:t> Services</a:t>
            </a:r>
          </a:p>
          <a:p>
            <a:endParaRPr lang="en-GB" sz="2800" dirty="0"/>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7|1.3"/>
</p:tagLst>
</file>

<file path=ppt/tags/tag2.xml><?xml version="1.0" encoding="utf-8"?>
<p:tagLst xmlns:a="http://schemas.openxmlformats.org/drawingml/2006/main" xmlns:r="http://schemas.openxmlformats.org/officeDocument/2006/relationships" xmlns:p="http://schemas.openxmlformats.org/presentationml/2006/main">
  <p:tag name="TIMING" val="|0.3|1.9|1.8|1.6|1.7"/>
</p:tagLst>
</file>

<file path=ppt/tags/tag3.xml><?xml version="1.0" encoding="utf-8"?>
<p:tagLst xmlns:a="http://schemas.openxmlformats.org/drawingml/2006/main" xmlns:r="http://schemas.openxmlformats.org/officeDocument/2006/relationships" xmlns:p="http://schemas.openxmlformats.org/presentationml/2006/main">
  <p:tag name="TIMING" val="|0.6|2.3|2"/>
</p:tagLst>
</file>

<file path=ppt/tags/tag4.xml><?xml version="1.0" encoding="utf-8"?>
<p:tagLst xmlns:a="http://schemas.openxmlformats.org/drawingml/2006/main" xmlns:r="http://schemas.openxmlformats.org/officeDocument/2006/relationships" xmlns:p="http://schemas.openxmlformats.org/presentationml/2006/main">
  <p:tag name="TIMING" val="|0.8|2.3"/>
</p:tagLst>
</file>

<file path=ppt/tags/tag5.xml><?xml version="1.0" encoding="utf-8"?>
<p:tagLst xmlns:a="http://schemas.openxmlformats.org/drawingml/2006/main" xmlns:r="http://schemas.openxmlformats.org/officeDocument/2006/relationships" xmlns:p="http://schemas.openxmlformats.org/presentationml/2006/main">
  <p:tag name="TIMING" val="|0.4|2.4|1.5|1.4|2|1.8|1.3|1.9"/>
</p:tagLst>
</file>

<file path=ppt/tags/tag6.xml><?xml version="1.0" encoding="utf-8"?>
<p:tagLst xmlns:a="http://schemas.openxmlformats.org/drawingml/2006/main" xmlns:r="http://schemas.openxmlformats.org/officeDocument/2006/relationships" xmlns:p="http://schemas.openxmlformats.org/presentationml/2006/main">
  <p:tag name="TIMING" val="|0.4|2.4|1.5|1.4|2|1.8|1.3|1.9"/>
</p:tagLst>
</file>

<file path=ppt/tags/tag7.xml><?xml version="1.0" encoding="utf-8"?>
<p:tagLst xmlns:a="http://schemas.openxmlformats.org/drawingml/2006/main" xmlns:r="http://schemas.openxmlformats.org/officeDocument/2006/relationships" xmlns:p="http://schemas.openxmlformats.org/presentationml/2006/main">
  <p:tag name="TIMING" val="|0.4|2.4|1.5|1.4|2|1.8|1.3|1.9"/>
</p:tagLst>
</file>

<file path=ppt/tags/tag8.xml><?xml version="1.0" encoding="utf-8"?>
<p:tagLst xmlns:a="http://schemas.openxmlformats.org/drawingml/2006/main" xmlns:r="http://schemas.openxmlformats.org/officeDocument/2006/relationships" xmlns:p="http://schemas.openxmlformats.org/presentationml/2006/main">
  <p:tag name="TIMING" val="|0.3|1.1|1|1.1|1.3|1.3|1.8|1.4|1.2|1.9|1.4|2|1.8|1.6|1.6|1.2|1.1|2.5|2.6|1.6"/>
</p:tagLst>
</file>

<file path=ppt/theme/theme1.xml><?xml version="1.0" encoding="utf-8"?>
<a:theme xmlns:a="http://schemas.openxmlformats.org/drawingml/2006/main" name="VSTS">
  <a:themeElements>
    <a:clrScheme name="2_Visual Studio Blue template_Segoe 1">
      <a:dk1>
        <a:srgbClr val="000000"/>
      </a:dk1>
      <a:lt1>
        <a:srgbClr val="FFFFFF"/>
      </a:lt1>
      <a:dk2>
        <a:srgbClr val="30237F"/>
      </a:dk2>
      <a:lt2>
        <a:srgbClr val="FFB601"/>
      </a:lt2>
      <a:accent1>
        <a:srgbClr val="F7E993"/>
      </a:accent1>
      <a:accent2>
        <a:srgbClr val="66CC66"/>
      </a:accent2>
      <a:accent3>
        <a:srgbClr val="ADACC0"/>
      </a:accent3>
      <a:accent4>
        <a:srgbClr val="DADADA"/>
      </a:accent4>
      <a:accent5>
        <a:srgbClr val="FAF2C8"/>
      </a:accent5>
      <a:accent6>
        <a:srgbClr val="5CB95C"/>
      </a:accent6>
      <a:hlink>
        <a:srgbClr val="6699FF"/>
      </a:hlink>
      <a:folHlink>
        <a:srgbClr val="F98239"/>
      </a:folHlink>
    </a:clrScheme>
    <a:fontScheme name="2_Visual Studio Blue template_Segoe">
      <a:majorFont>
        <a:latin typeface="Segoe Semibold"/>
        <a:ea typeface=""/>
        <a:cs typeface=""/>
      </a:majorFont>
      <a:minorFont>
        <a:latin typeface="Segoe Semi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12700" cap="flat" cmpd="sng" algn="ctr">
          <a:solidFill>
            <a:schemeClr val="folHlink"/>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Segoe Semibold" pitchFamily="34" charset="0"/>
          </a:defRPr>
        </a:defPPr>
      </a:lstStyle>
    </a:spDef>
    <a:lnDef>
      <a:spPr bwMode="auto">
        <a:xfrm>
          <a:off x="0" y="0"/>
          <a:ext cx="1" cy="1"/>
        </a:xfrm>
        <a:custGeom>
          <a:avLst/>
          <a:gdLst/>
          <a:ahLst/>
          <a:cxnLst/>
          <a:rect l="0" t="0" r="0" b="0"/>
          <a:pathLst/>
        </a:cu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12700" cap="flat" cmpd="sng" algn="ctr">
          <a:solidFill>
            <a:schemeClr val="folHlink"/>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Segoe Semibold" pitchFamily="34" charset="0"/>
          </a:defRPr>
        </a:defPPr>
      </a:lstStyle>
    </a:lnDef>
  </a:objectDefaults>
  <a:extraClrSchemeLst>
    <a:extraClrScheme>
      <a:clrScheme name="2_Visual Studio Blue template_Segoe 1">
        <a:dk1>
          <a:srgbClr val="000000"/>
        </a:dk1>
        <a:lt1>
          <a:srgbClr val="FFFFFF"/>
        </a:lt1>
        <a:dk2>
          <a:srgbClr val="30237F"/>
        </a:dk2>
        <a:lt2>
          <a:srgbClr val="FFB601"/>
        </a:lt2>
        <a:accent1>
          <a:srgbClr val="F7E993"/>
        </a:accent1>
        <a:accent2>
          <a:srgbClr val="66CC66"/>
        </a:accent2>
        <a:accent3>
          <a:srgbClr val="ADACC0"/>
        </a:accent3>
        <a:accent4>
          <a:srgbClr val="DADADA"/>
        </a:accent4>
        <a:accent5>
          <a:srgbClr val="FAF2C8"/>
        </a:accent5>
        <a:accent6>
          <a:srgbClr val="5CB95C"/>
        </a:accent6>
        <a:hlink>
          <a:srgbClr val="6699FF"/>
        </a:hlink>
        <a:folHlink>
          <a:srgbClr val="F9823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22604</TotalTime>
  <Words>1471</Words>
  <Application>Microsoft Office PowerPoint</Application>
  <PresentationFormat>On-screen Show (4:3)</PresentationFormat>
  <Paragraphs>436</Paragraphs>
  <Slides>59</Slides>
  <Notes>37</Notes>
  <HiddenSlides>5</HiddenSlides>
  <MMClips>0</MMClips>
  <ScaleCrop>false</ScaleCrop>
  <HeadingPairs>
    <vt:vector size="6" baseType="variant">
      <vt:variant>
        <vt:lpstr>Theme</vt:lpstr>
      </vt:variant>
      <vt:variant>
        <vt:i4>1</vt:i4>
      </vt:variant>
      <vt:variant>
        <vt:lpstr>Slide Titles</vt:lpstr>
      </vt:variant>
      <vt:variant>
        <vt:i4>59</vt:i4>
      </vt:variant>
      <vt:variant>
        <vt:lpstr>Custom Shows</vt:lpstr>
      </vt:variant>
      <vt:variant>
        <vt:i4>1</vt:i4>
      </vt:variant>
    </vt:vector>
  </HeadingPairs>
  <TitlesOfParts>
    <vt:vector size="61" baseType="lpstr">
      <vt:lpstr>VSTS</vt:lpstr>
      <vt:lpstr>Visual Studio Team System for Project Managers</vt:lpstr>
      <vt:lpstr>Slide 2</vt:lpstr>
      <vt:lpstr>Visual Studio Team System Supporting the whole of the Application Life Cycle</vt:lpstr>
      <vt:lpstr>What is Team System?</vt:lpstr>
      <vt:lpstr>Visual Studio Client Tools</vt:lpstr>
      <vt:lpstr>Slide 6</vt:lpstr>
      <vt:lpstr>Slide 7</vt:lpstr>
      <vt:lpstr>Team Foundation Server</vt:lpstr>
      <vt:lpstr>Team Foundation Server</vt:lpstr>
      <vt:lpstr>Single Server Install</vt:lpstr>
      <vt:lpstr>Dual Server Deployment</vt:lpstr>
      <vt:lpstr>24 x 7 Availability</vt:lpstr>
      <vt:lpstr>Separate Build Server</vt:lpstr>
      <vt:lpstr>Proxy Server</vt:lpstr>
      <vt:lpstr>Team Collaboration</vt:lpstr>
      <vt:lpstr>Example Workflow</vt:lpstr>
      <vt:lpstr>Example Workflow</vt:lpstr>
      <vt:lpstr>Access TFS from ...</vt:lpstr>
      <vt:lpstr>Example Work Item Types</vt:lpstr>
      <vt:lpstr>What is in a Work Item?</vt:lpstr>
      <vt:lpstr>Relationships</vt:lpstr>
      <vt:lpstr>Work Item User Interface</vt:lpstr>
      <vt:lpstr>MS Project</vt:lpstr>
      <vt:lpstr>SharePoint</vt:lpstr>
      <vt:lpstr>Web Access</vt:lpstr>
      <vt:lpstr>Multi Platform</vt:lpstr>
      <vt:lpstr>Process Template</vt:lpstr>
      <vt:lpstr>Software Quality</vt:lpstr>
      <vt:lpstr>Cost of Bugs</vt:lpstr>
      <vt:lpstr>Developers Time</vt:lpstr>
      <vt:lpstr>When to test?</vt:lpstr>
      <vt:lpstr>Test Early &amp; Test Often</vt:lpstr>
      <vt:lpstr>Tools for the Developer</vt:lpstr>
      <vt:lpstr>Testing Tools</vt:lpstr>
      <vt:lpstr>Testing Tools</vt:lpstr>
      <vt:lpstr>Source Code Repository</vt:lpstr>
      <vt:lpstr>Build Process</vt:lpstr>
      <vt:lpstr>What went into the build?</vt:lpstr>
      <vt:lpstr>Build Process</vt:lpstr>
      <vt:lpstr>Project Transparency</vt:lpstr>
      <vt:lpstr>Measuring Quality</vt:lpstr>
      <vt:lpstr>Integrated Reporting</vt:lpstr>
      <vt:lpstr>Project Velocity</vt:lpstr>
      <vt:lpstr>Underestimating</vt:lpstr>
      <vt:lpstr>Where Do We Need To Shift Resources?</vt:lpstr>
      <vt:lpstr>Sprint Burndown </vt:lpstr>
      <vt:lpstr>Ad-hoc reports</vt:lpstr>
      <vt:lpstr>What Requirements Haven’t Been Tested?</vt:lpstr>
      <vt:lpstr>Scope Creep</vt:lpstr>
      <vt:lpstr>Development Practices Too Loose</vt:lpstr>
      <vt:lpstr>Resource Leaks </vt:lpstr>
      <vt:lpstr>How Effective Is Our (Outsourced) Team?</vt:lpstr>
      <vt:lpstr>Inadequate Unit Testing </vt:lpstr>
      <vt:lpstr>Does it Work?</vt:lpstr>
      <vt:lpstr>Slide 55</vt:lpstr>
      <vt:lpstr>Team Client* – What you get</vt:lpstr>
      <vt:lpstr>Team Suite* – What you get</vt:lpstr>
      <vt:lpstr>How much does it Cost</vt:lpstr>
      <vt:lpstr>What does it really cost?</vt:lpstr>
      <vt:lpstr>Short</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Studio Team System</dc:title>
  <dc:creator>Neil Kidd</dc:creator>
  <cp:lastModifiedBy>neilkidd</cp:lastModifiedBy>
  <cp:revision>129</cp:revision>
  <dcterms:created xsi:type="dcterms:W3CDTF">2007-05-18T14:18:27Z</dcterms:created>
  <dcterms:modified xsi:type="dcterms:W3CDTF">2008-06-05T10:13:11Z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SDescription">
    <vt:lpwstr>Overview of Visual Studio 2005 Professional tools</vt:lpwstr>
  </property>
  <property fmtid="{D5CDD505-2E9C-101B-9397-08002B2CF9AE}" pid="3" name="Customer Segment">
    <vt:lpwstr/>
  </property>
  <property fmtid="{D5CDD505-2E9C-101B-9397-08002B2CF9AE}" pid="4" name="Owner">
    <vt:lpwstr>Chris Flores</vt:lpwstr>
  </property>
  <property fmtid="{D5CDD505-2E9C-101B-9397-08002B2CF9AE}" pid="5" name="Applies to Product">
    <vt:lpwstr/>
  </property>
  <property fmtid="{D5CDD505-2E9C-101B-9397-08002B2CF9AE}" pid="6" name="Status">
    <vt:lpwstr>Final</vt:lpwstr>
  </property>
  <property fmtid="{D5CDD505-2E9C-101B-9397-08002B2CF9AE}" pid="7" name="Top Decks">
    <vt:lpwstr>1</vt:lpwstr>
  </property>
  <property fmtid="{D5CDD505-2E9C-101B-9397-08002B2CF9AE}" pid="8" name="Customer Collaterals">
    <vt:lpwstr>0</vt:lpwstr>
  </property>
  <property fmtid="{D5CDD505-2E9C-101B-9397-08002B2CF9AE}" pid="9" name="Content Type">
    <vt:lpwstr/>
  </property>
  <property fmtid="{D5CDD505-2E9C-101B-9397-08002B2CF9AE}" pid="10" name="Task">
    <vt:lpwstr/>
  </property>
</Properties>
</file>